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sldIdLst>
    <p:sldId id="257" r:id="rId2"/>
    <p:sldId id="259" r:id="rId3"/>
    <p:sldId id="292" r:id="rId4"/>
    <p:sldId id="538" r:id="rId5"/>
    <p:sldId id="273" r:id="rId6"/>
    <p:sldId id="286" r:id="rId7"/>
    <p:sldId id="311" r:id="rId8"/>
    <p:sldId id="312" r:id="rId9"/>
    <p:sldId id="313" r:id="rId10"/>
    <p:sldId id="314" r:id="rId11"/>
    <p:sldId id="332" r:id="rId12"/>
    <p:sldId id="333" r:id="rId13"/>
    <p:sldId id="334" r:id="rId14"/>
    <p:sldId id="335" r:id="rId15"/>
    <p:sldId id="336" r:id="rId16"/>
    <p:sldId id="337" r:id="rId17"/>
    <p:sldId id="338" r:id="rId18"/>
    <p:sldId id="539" r:id="rId19"/>
    <p:sldId id="419" r:id="rId20"/>
    <p:sldId id="422" r:id="rId21"/>
    <p:sldId id="423" r:id="rId22"/>
    <p:sldId id="424" r:id="rId23"/>
    <p:sldId id="425" r:id="rId24"/>
    <p:sldId id="426" r:id="rId25"/>
    <p:sldId id="427" r:id="rId26"/>
    <p:sldId id="428" r:id="rId27"/>
    <p:sldId id="429" r:id="rId28"/>
    <p:sldId id="430" r:id="rId29"/>
    <p:sldId id="431" r:id="rId30"/>
    <p:sldId id="443" r:id="rId31"/>
    <p:sldId id="473" r:id="rId32"/>
    <p:sldId id="433" r:id="rId33"/>
    <p:sldId id="435" r:id="rId34"/>
    <p:sldId id="436" r:id="rId35"/>
    <p:sldId id="437" r:id="rId36"/>
    <p:sldId id="438" r:id="rId37"/>
    <p:sldId id="563" r:id="rId38"/>
    <p:sldId id="566" r:id="rId39"/>
    <p:sldId id="567" r:id="rId40"/>
    <p:sldId id="568" r:id="rId41"/>
    <p:sldId id="551" r:id="rId42"/>
    <p:sldId id="555" r:id="rId43"/>
    <p:sldId id="553" r:id="rId44"/>
    <p:sldId id="556" r:id="rId45"/>
    <p:sldId id="554" r:id="rId46"/>
    <p:sldId id="557" r:id="rId47"/>
    <p:sldId id="540" r:id="rId48"/>
    <p:sldId id="454" r:id="rId49"/>
    <p:sldId id="465" r:id="rId50"/>
    <p:sldId id="544" r:id="rId51"/>
    <p:sldId id="545" r:id="rId52"/>
    <p:sldId id="547" r:id="rId53"/>
    <p:sldId id="548" r:id="rId54"/>
    <p:sldId id="542" r:id="rId55"/>
    <p:sldId id="541" r:id="rId56"/>
    <p:sldId id="475" r:id="rId57"/>
    <p:sldId id="572" r:id="rId58"/>
    <p:sldId id="559" r:id="rId59"/>
    <p:sldId id="560" r:id="rId60"/>
    <p:sldId id="293" r:id="rId6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徐程伟1" initials="徐程伟1" lastIdx="88" clrIdx="0">
    <p:extLst>
      <p:ext uri="{19B8F6BF-5375-455C-9EA6-DF929625EA0E}">
        <p15:presenceInfo xmlns:p15="http://schemas.microsoft.com/office/powerpoint/2012/main" userId="S-1-5-21-2830274704-2618668465-2476677168-2525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8288"/>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18" autoAdjust="0"/>
    <p:restoredTop sz="95320" autoAdjust="0"/>
  </p:normalViewPr>
  <p:slideViewPr>
    <p:cSldViewPr snapToGrid="0">
      <p:cViewPr varScale="1">
        <p:scale>
          <a:sx n="126" d="100"/>
          <a:sy n="126" d="100"/>
        </p:scale>
        <p:origin x="96" y="230"/>
      </p:cViewPr>
      <p:guideLst/>
    </p:cSldViewPr>
  </p:slideViewPr>
  <p:notesTextViewPr>
    <p:cViewPr>
      <p:scale>
        <a:sx n="1" d="1"/>
        <a:sy n="1" d="1"/>
      </p:scale>
      <p:origin x="0" y="0"/>
    </p:cViewPr>
  </p:notesTextViewPr>
  <p:sorterViewPr>
    <p:cViewPr>
      <p:scale>
        <a:sx n="100" d="100"/>
        <a:sy n="100" d="100"/>
      </p:scale>
      <p:origin x="0" y="-6966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715B8-E0C3-4620-AA6C-9E903F015191}" type="datetimeFigureOut">
              <a:rPr lang="zh-CN" altLang="en-US" smtClean="0"/>
              <a:t>2024/5/15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AC1ED-0807-400C-B49C-7D48960655B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2AC1ED-0807-400C-B49C-7D48960655B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612344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2AC1ED-0807-400C-B49C-7D48960655B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2AC1ED-0807-400C-B49C-7D48960655B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40847591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2411619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2739773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2423461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1507538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extLst>
      <p:ext uri="{BB962C8B-B14F-4D97-AF65-F5344CB8AC3E}">
        <p14:creationId xmlns:p14="http://schemas.microsoft.com/office/powerpoint/2010/main" val="36431536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18104580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r>
              <a:rPr lang="zh-CN" altLang="en-US" dirty="0" smtClean="0"/>
              <a:t>串口</a:t>
            </a:r>
            <a:endParaRPr lang="zh-CN" altLang="en-US" dirty="0"/>
          </a:p>
        </p:txBody>
      </p:sp>
    </p:spTree>
    <p:extLst>
      <p:ext uri="{BB962C8B-B14F-4D97-AF65-F5344CB8AC3E}">
        <p14:creationId xmlns:p14="http://schemas.microsoft.com/office/powerpoint/2010/main" val="18742079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extLst>
      <p:ext uri="{BB962C8B-B14F-4D97-AF65-F5344CB8AC3E}">
        <p14:creationId xmlns:p14="http://schemas.microsoft.com/office/powerpoint/2010/main" val="3632162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extLst>
      <p:ext uri="{BB962C8B-B14F-4D97-AF65-F5344CB8AC3E}">
        <p14:creationId xmlns:p14="http://schemas.microsoft.com/office/powerpoint/2010/main" val="3170023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2AC1ED-0807-400C-B49C-7D48960655B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2582994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2AC1ED-0807-400C-B49C-7D48960655BC}" type="slidenum">
              <a:rPr lang="zh-CN" altLang="en-US" smtClean="0"/>
              <a:t>51</a:t>
            </a:fld>
            <a:endParaRPr lang="zh-CN" altLang="en-US"/>
          </a:p>
        </p:txBody>
      </p:sp>
    </p:spTree>
    <p:extLst>
      <p:ext uri="{BB962C8B-B14F-4D97-AF65-F5344CB8AC3E}">
        <p14:creationId xmlns:p14="http://schemas.microsoft.com/office/powerpoint/2010/main" val="25154223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35672653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2AC1ED-0807-400C-B49C-7D48960655B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2432292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extLst>
      <p:ext uri="{BB962C8B-B14F-4D97-AF65-F5344CB8AC3E}">
        <p14:creationId xmlns:p14="http://schemas.microsoft.com/office/powerpoint/2010/main" val="38072167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41398714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extLst>
      <p:ext uri="{BB962C8B-B14F-4D97-AF65-F5344CB8AC3E}">
        <p14:creationId xmlns:p14="http://schemas.microsoft.com/office/powerpoint/2010/main" val="3040965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23075" cy="3838575"/>
          </a:xfrm>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Revision Record">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Calibri" panose="020F0502020204030204" charset="0"/>
                <a:cs typeface="Calibri" panose="020F0502020204030204" charset="0"/>
              </a:defRPr>
            </a:lvl1pPr>
          </a:lstStyle>
          <a:p>
            <a:r>
              <a:rPr lang="en-US" altLang="zh-CN" dirty="0" smtClean="0"/>
              <a:t>Revision Record</a:t>
            </a:r>
            <a:endParaRPr lang="en-US" dirty="0"/>
          </a:p>
        </p:txBody>
      </p:sp>
      <p:sp>
        <p:nvSpPr>
          <p:cNvPr id="5" name="文本占位符 7"/>
          <p:cNvSpPr>
            <a:spLocks noGrp="1"/>
          </p:cNvSpPr>
          <p:nvPr>
            <p:ph type="body" sz="quarter" idx="17" hasCustomPrompt="1"/>
          </p:nvPr>
        </p:nvSpPr>
        <p:spPr>
          <a:xfrm>
            <a:off x="1271464" y="2132856"/>
            <a:ext cx="2268178" cy="504887"/>
          </a:xfrm>
          <a:prstGeom prst="rect">
            <a:avLst/>
          </a:prstGeom>
        </p:spPr>
        <p:txBody>
          <a:bodyPr anchor="ctr"/>
          <a:lstStyle>
            <a:lvl1pPr marL="0" marR="0" indent="0" algn="ctr" defTabSz="914400" rtl="0" eaLnBrk="1" fontAlgn="base" latinLnBrk="0" hangingPunct="1">
              <a:lnSpc>
                <a:spcPct val="100000"/>
              </a:lnSpc>
              <a:spcBef>
                <a:spcPct val="30000"/>
              </a:spcBef>
              <a:spcAft>
                <a:spcPct val="0"/>
              </a:spcAft>
              <a:buClr>
                <a:srgbClr val="808080"/>
              </a:buClr>
              <a:buSzPct val="60000"/>
              <a:buFont typeface="Wingdings" panose="05000000000000000000" pitchFamily="2" charset="2"/>
              <a:buNone/>
              <a:defRPr sz="1600">
                <a:latin typeface="Calibri" panose="020F0502020204030204" charset="0"/>
                <a:cs typeface="Calibri" panose="020F0502020204030204" charset="0"/>
              </a:defRPr>
            </a:lvl1pPr>
          </a:lstStyle>
          <a:p>
            <a:pPr lvl="0"/>
            <a:r>
              <a:rPr lang="en-US" altLang="zh-CN" dirty="0"/>
              <a:t>Course Code</a:t>
            </a:r>
          </a:p>
        </p:txBody>
      </p:sp>
      <p:sp>
        <p:nvSpPr>
          <p:cNvPr id="6" name="文本占位符 7"/>
          <p:cNvSpPr>
            <a:spLocks noGrp="1"/>
          </p:cNvSpPr>
          <p:nvPr>
            <p:ph type="body" sz="quarter" idx="18" hasCustomPrompt="1"/>
          </p:nvPr>
        </p:nvSpPr>
        <p:spPr>
          <a:xfrm>
            <a:off x="4200276" y="2132856"/>
            <a:ext cx="1582506" cy="504887"/>
          </a:xfrm>
          <a:prstGeom prst="rect">
            <a:avLst/>
          </a:prstGeom>
        </p:spPr>
        <p:txBody>
          <a:bodyPr anchor="ctr"/>
          <a:lstStyle>
            <a:lvl1pPr marL="0" marR="0" indent="0" algn="ctr" defTabSz="914400" rtl="0" eaLnBrk="1" fontAlgn="base" latinLnBrk="0" hangingPunct="1">
              <a:lnSpc>
                <a:spcPct val="100000"/>
              </a:lnSpc>
              <a:spcBef>
                <a:spcPct val="30000"/>
              </a:spcBef>
              <a:spcAft>
                <a:spcPct val="0"/>
              </a:spcAft>
              <a:buClr>
                <a:srgbClr val="808080"/>
              </a:buClr>
              <a:buSzPct val="60000"/>
              <a:buFont typeface="Wingdings" panose="05000000000000000000" pitchFamily="2" charset="2"/>
              <a:buNone/>
              <a:defRPr sz="1600">
                <a:latin typeface="Calibri" panose="020F0502020204030204" charset="0"/>
                <a:cs typeface="Calibri" panose="020F0502020204030204" charset="0"/>
              </a:defRPr>
            </a:lvl1pPr>
          </a:lstStyle>
          <a:p>
            <a:pPr lvl="0"/>
            <a:r>
              <a:rPr lang="en-US" altLang="zh-CN" dirty="0" smtClean="0"/>
              <a:t>Category</a:t>
            </a:r>
            <a:endParaRPr lang="en-US" altLang="zh-CN" dirty="0"/>
          </a:p>
        </p:txBody>
      </p:sp>
      <p:sp>
        <p:nvSpPr>
          <p:cNvPr id="7" name="文本占位符 7"/>
          <p:cNvSpPr>
            <a:spLocks noGrp="1"/>
          </p:cNvSpPr>
          <p:nvPr>
            <p:ph type="body" sz="quarter" idx="19" hasCustomPrompt="1"/>
          </p:nvPr>
        </p:nvSpPr>
        <p:spPr>
          <a:xfrm>
            <a:off x="6443416" y="2132856"/>
            <a:ext cx="2160302" cy="504887"/>
          </a:xfrm>
          <a:prstGeom prst="rect">
            <a:avLst/>
          </a:prstGeom>
        </p:spPr>
        <p:txBody>
          <a:bodyPr anchor="ctr"/>
          <a:lstStyle>
            <a:lvl1pPr marL="0" marR="0" indent="0" algn="ctr" defTabSz="914400" rtl="0" eaLnBrk="1" fontAlgn="base" latinLnBrk="0" hangingPunct="1">
              <a:lnSpc>
                <a:spcPct val="100000"/>
              </a:lnSpc>
              <a:spcBef>
                <a:spcPct val="30000"/>
              </a:spcBef>
              <a:spcAft>
                <a:spcPct val="0"/>
              </a:spcAft>
              <a:buClr>
                <a:srgbClr val="808080"/>
              </a:buClr>
              <a:buSzPct val="60000"/>
              <a:buFont typeface="Wingdings" panose="05000000000000000000" pitchFamily="2" charset="2"/>
              <a:buNone/>
              <a:defRPr sz="1600">
                <a:latin typeface="Calibri" panose="020F0502020204030204" charset="0"/>
                <a:cs typeface="Calibri" panose="020F0502020204030204" charset="0"/>
              </a:defRPr>
            </a:lvl1pPr>
          </a:lstStyle>
          <a:p>
            <a:pPr lvl="0"/>
            <a:r>
              <a:rPr lang="en-US" altLang="zh-CN" dirty="0"/>
              <a:t>X.X</a:t>
            </a:r>
          </a:p>
        </p:txBody>
      </p:sp>
      <p:sp>
        <p:nvSpPr>
          <p:cNvPr id="8" name="文本占位符 7"/>
          <p:cNvSpPr>
            <a:spLocks noGrp="1"/>
          </p:cNvSpPr>
          <p:nvPr>
            <p:ph type="body" sz="quarter" idx="20" hasCustomPrompt="1"/>
          </p:nvPr>
        </p:nvSpPr>
        <p:spPr>
          <a:xfrm>
            <a:off x="9264352" y="2132856"/>
            <a:ext cx="1763998" cy="504887"/>
          </a:xfrm>
          <a:prstGeom prst="rect">
            <a:avLst/>
          </a:prstGeom>
        </p:spPr>
        <p:txBody>
          <a:bodyPr anchor="ctr"/>
          <a:lstStyle>
            <a:lvl1pPr marL="0" marR="0" indent="0" algn="ctr" defTabSz="914400" rtl="0" eaLnBrk="1" fontAlgn="base" latinLnBrk="0" hangingPunct="1">
              <a:lnSpc>
                <a:spcPct val="100000"/>
              </a:lnSpc>
              <a:spcBef>
                <a:spcPct val="30000"/>
              </a:spcBef>
              <a:spcAft>
                <a:spcPct val="0"/>
              </a:spcAft>
              <a:buClr>
                <a:srgbClr val="808080"/>
              </a:buClr>
              <a:buSzPct val="60000"/>
              <a:buFont typeface="Wingdings" panose="05000000000000000000" pitchFamily="2" charset="2"/>
              <a:buNone/>
              <a:defRPr sz="1600">
                <a:latin typeface="Calibri" panose="020F0502020204030204" charset="0"/>
                <a:cs typeface="Calibri" panose="020F0502020204030204" charset="0"/>
              </a:defRPr>
            </a:lvl1pPr>
          </a:lstStyle>
          <a:p>
            <a:pPr lvl="0"/>
            <a:r>
              <a:rPr lang="en-US" altLang="zh-CN" dirty="0"/>
              <a:t>X.X</a:t>
            </a:r>
          </a:p>
        </p:txBody>
      </p:sp>
      <p:sp>
        <p:nvSpPr>
          <p:cNvPr id="9" name="文本占位符 7"/>
          <p:cNvSpPr>
            <a:spLocks noGrp="1"/>
          </p:cNvSpPr>
          <p:nvPr>
            <p:ph type="body" sz="quarter" idx="13" hasCustomPrompt="1"/>
          </p:nvPr>
        </p:nvSpPr>
        <p:spPr>
          <a:xfrm>
            <a:off x="1235460" y="3644192"/>
            <a:ext cx="2340186" cy="504887"/>
          </a:xfrm>
          <a:prstGeom prst="rect">
            <a:avLst/>
          </a:prstGeom>
        </p:spPr>
        <p:txBody>
          <a:bodyPr anchor="ctr"/>
          <a:lstStyle>
            <a:lvl1pPr marL="0" marR="0" indent="0" algn="ctr" defTabSz="914400" rtl="0" eaLnBrk="1" fontAlgn="base" latinLnBrk="0" hangingPunct="1">
              <a:lnSpc>
                <a:spcPct val="100000"/>
              </a:lnSpc>
              <a:spcBef>
                <a:spcPct val="30000"/>
              </a:spcBef>
              <a:spcAft>
                <a:spcPct val="0"/>
              </a:spcAft>
              <a:buClr>
                <a:srgbClr val="808080"/>
              </a:buClr>
              <a:buSzPct val="60000"/>
              <a:buFont typeface="Wingdings" panose="05000000000000000000" pitchFamily="2" charset="2"/>
              <a:buNone/>
              <a:defRPr sz="1600">
                <a:latin typeface="Calibri" panose="020F0502020204030204" charset="0"/>
                <a:cs typeface="Calibri" panose="020F0502020204030204" charset="0"/>
              </a:defRPr>
            </a:lvl1pPr>
          </a:lstStyle>
          <a:p>
            <a:pPr lvl="0"/>
            <a:r>
              <a:rPr lang="en-US" altLang="zh-CN" dirty="0"/>
              <a:t>Author/ID</a:t>
            </a:r>
          </a:p>
        </p:txBody>
      </p:sp>
      <p:sp>
        <p:nvSpPr>
          <p:cNvPr id="10" name="文本占位符 7"/>
          <p:cNvSpPr>
            <a:spLocks noGrp="1"/>
          </p:cNvSpPr>
          <p:nvPr>
            <p:ph type="body" sz="quarter" idx="14" hasCustomPrompt="1"/>
          </p:nvPr>
        </p:nvSpPr>
        <p:spPr>
          <a:xfrm>
            <a:off x="4199740" y="3644193"/>
            <a:ext cx="1620118" cy="504887"/>
          </a:xfrm>
          <a:prstGeom prst="rect">
            <a:avLst/>
          </a:prstGeom>
        </p:spPr>
        <p:txBody>
          <a:bodyPr anchor="ctr"/>
          <a:lstStyle>
            <a:lvl1pPr algn="ctr">
              <a:lnSpc>
                <a:spcPct val="100000"/>
              </a:lnSpc>
              <a:buNone/>
              <a:defRPr sz="1600">
                <a:latin typeface="Calibri" panose="020F0502020204030204" charset="0"/>
                <a:cs typeface="Calibri" panose="020F0502020204030204" charset="0"/>
              </a:defRPr>
            </a:lvl1pPr>
          </a:lstStyle>
          <a:p>
            <a:pPr lvl="0"/>
            <a:r>
              <a:rPr lang="en-US" altLang="zh-CN" dirty="0"/>
              <a:t>2015.01.25</a:t>
            </a:r>
            <a:endParaRPr lang="zh-CN" altLang="en-US" dirty="0"/>
          </a:p>
        </p:txBody>
      </p:sp>
      <p:sp>
        <p:nvSpPr>
          <p:cNvPr id="11" name="文本占位符 7"/>
          <p:cNvSpPr>
            <a:spLocks noGrp="1"/>
          </p:cNvSpPr>
          <p:nvPr>
            <p:ph type="body" sz="quarter" idx="15" hasCustomPrompt="1"/>
          </p:nvPr>
        </p:nvSpPr>
        <p:spPr>
          <a:xfrm>
            <a:off x="6443952" y="3644193"/>
            <a:ext cx="2196306" cy="504887"/>
          </a:xfrm>
          <a:prstGeom prst="rect">
            <a:avLst/>
          </a:prstGeom>
        </p:spPr>
        <p:txBody>
          <a:bodyPr anchor="ctr"/>
          <a:lstStyle>
            <a:lvl1pPr marL="0" marR="0" indent="0" algn="ctr" defTabSz="914400" rtl="0" eaLnBrk="1" fontAlgn="base" latinLnBrk="0" hangingPunct="1">
              <a:lnSpc>
                <a:spcPct val="100000"/>
              </a:lnSpc>
              <a:spcBef>
                <a:spcPct val="30000"/>
              </a:spcBef>
              <a:spcAft>
                <a:spcPct val="0"/>
              </a:spcAft>
              <a:buClr>
                <a:srgbClr val="808080"/>
              </a:buClr>
              <a:buSzPct val="60000"/>
              <a:buFont typeface="Wingdings" panose="05000000000000000000" pitchFamily="2" charset="2"/>
              <a:buNone/>
              <a:defRPr sz="1600">
                <a:latin typeface="Calibri" panose="020F0502020204030204" charset="0"/>
                <a:cs typeface="Calibri" panose="020F0502020204030204" charset="0"/>
              </a:defRPr>
            </a:lvl1pPr>
          </a:lstStyle>
          <a:p>
            <a:pPr lvl="0"/>
            <a:r>
              <a:rPr lang="en-US" altLang="zh-CN" dirty="0"/>
              <a:t>Reviewer/ID</a:t>
            </a:r>
          </a:p>
        </p:txBody>
      </p:sp>
      <p:sp>
        <p:nvSpPr>
          <p:cNvPr id="12" name="文本占位符 7"/>
          <p:cNvSpPr>
            <a:spLocks noGrp="1"/>
          </p:cNvSpPr>
          <p:nvPr>
            <p:ph type="body" sz="quarter" idx="16" hasCustomPrompt="1"/>
          </p:nvPr>
        </p:nvSpPr>
        <p:spPr>
          <a:xfrm>
            <a:off x="9264352" y="3644192"/>
            <a:ext cx="1727994" cy="504887"/>
          </a:xfrm>
          <a:prstGeom prst="rect">
            <a:avLst/>
          </a:prstGeom>
        </p:spPr>
        <p:txBody>
          <a:bodyPr anchor="ctr"/>
          <a:lstStyle>
            <a:lvl1pPr algn="ctr">
              <a:lnSpc>
                <a:spcPct val="100000"/>
              </a:lnSpc>
              <a:buNone/>
              <a:defRPr sz="1600">
                <a:latin typeface="Calibri" panose="020F0502020204030204" charset="0"/>
                <a:cs typeface="Calibri" panose="020F0502020204030204" charset="0"/>
              </a:defRPr>
            </a:lvl1pPr>
          </a:lstStyle>
          <a:p>
            <a:pPr lvl="0"/>
            <a:r>
              <a:rPr lang="en-US" altLang="zh-CN" dirty="0"/>
              <a:t>Type</a:t>
            </a:r>
            <a:endParaRPr lang="zh-CN" altLang="en-US" dirty="0"/>
          </a:p>
        </p:txBody>
      </p:sp>
      <p:graphicFrame>
        <p:nvGraphicFramePr>
          <p:cNvPr id="13" name="Group 3"/>
          <p:cNvGraphicFramePr>
            <a:graphicFrameLocks noGrp="1"/>
          </p:cNvGraphicFramePr>
          <p:nvPr userDrawn="1"/>
        </p:nvGraphicFramePr>
        <p:xfrm>
          <a:off x="869951" y="1556792"/>
          <a:ext cx="10441517" cy="1082824"/>
        </p:xfrm>
        <a:graphic>
          <a:graphicData uri="http://schemas.openxmlformats.org/drawingml/2006/table">
            <a:tbl>
              <a:tblPr/>
              <a:tblGrid>
                <a:gridCol w="3052198">
                  <a:extLst>
                    <a:ext uri="{9D8B030D-6E8A-4147-A177-3AD203B41FA5}">
                      <a16:colId xmlns:a16="http://schemas.microsoft.com/office/drawing/2014/main" val="20000"/>
                    </a:ext>
                  </a:extLst>
                </a:gridCol>
                <a:gridCol w="2150648">
                  <a:extLst>
                    <a:ext uri="{9D8B030D-6E8A-4147-A177-3AD203B41FA5}">
                      <a16:colId xmlns:a16="http://schemas.microsoft.com/office/drawing/2014/main" val="20001"/>
                    </a:ext>
                  </a:extLst>
                </a:gridCol>
                <a:gridCol w="2867532">
                  <a:extLst>
                    <a:ext uri="{9D8B030D-6E8A-4147-A177-3AD203B41FA5}">
                      <a16:colId xmlns:a16="http://schemas.microsoft.com/office/drawing/2014/main" val="20002"/>
                    </a:ext>
                  </a:extLst>
                </a:gridCol>
                <a:gridCol w="2371139">
                  <a:extLst>
                    <a:ext uri="{9D8B030D-6E8A-4147-A177-3AD203B41FA5}">
                      <a16:colId xmlns:a16="http://schemas.microsoft.com/office/drawing/2014/main" val="20003"/>
                    </a:ext>
                  </a:extLst>
                </a:gridCol>
              </a:tblGrid>
              <a:tr h="5778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r>
                        <a:rPr kumimoji="1" lang="en-US" altLang="zh-CN" sz="2000" b="1"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rPr>
                        <a:t>Course Code</a:t>
                      </a:r>
                      <a:endParaRPr kumimoji="1" lang="zh-CN" altLang="en-US" sz="2000" b="1"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endParaRPr>
                    </a:p>
                  </a:txBody>
                  <a:tcPr marL="77024" marR="77024" marT="40053" marB="4005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r>
                        <a:rPr kumimoji="1" lang="en-US" altLang="zh-CN" sz="2000" b="1" i="0" u="none" strike="noStrike" cap="none" normalizeH="0" baseline="0" dirty="0" smtClean="0">
                          <a:ln>
                            <a:noFill/>
                          </a:ln>
                          <a:solidFill>
                            <a:schemeClr val="tx1"/>
                          </a:solidFill>
                          <a:effectLst/>
                          <a:latin typeface="Calibri" panose="020F0502020204030204" charset="0"/>
                          <a:ea typeface="华文细黑" panose="02010600040101010101" pitchFamily="2" charset="-122"/>
                          <a:cs typeface="Calibri" panose="020F0502020204030204" charset="0"/>
                        </a:rPr>
                        <a:t>Category</a:t>
                      </a:r>
                      <a:endParaRPr kumimoji="1" lang="zh-CN" altLang="en-US" sz="2000" b="1"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endParaRPr>
                    </a:p>
                  </a:txBody>
                  <a:tcPr marL="77024" marR="77024"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r>
                        <a:rPr kumimoji="1" lang="en-US" altLang="zh-CN" sz="2000" b="1" i="0" u="none" strike="noStrike" cap="none" normalizeH="0" baseline="0" dirty="0" smtClean="0">
                          <a:ln>
                            <a:noFill/>
                          </a:ln>
                          <a:solidFill>
                            <a:schemeClr val="tx1"/>
                          </a:solidFill>
                          <a:effectLst/>
                          <a:latin typeface="Calibri" panose="020F0502020204030204" charset="0"/>
                          <a:ea typeface="华文细黑" panose="02010600040101010101" pitchFamily="2" charset="-122"/>
                          <a:cs typeface="Calibri" panose="020F0502020204030204" charset="0"/>
                        </a:rPr>
                        <a:t>Category </a:t>
                      </a:r>
                      <a:r>
                        <a:rPr kumimoji="1" lang="en-US" altLang="zh-CN" sz="2000" b="1"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rPr>
                        <a:t>Version</a:t>
                      </a:r>
                      <a:endParaRPr kumimoji="1" lang="zh-CN" altLang="en-US" sz="2000" b="1"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endParaRPr>
                    </a:p>
                  </a:txBody>
                  <a:tcPr marL="77024" marR="77024"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r>
                        <a:rPr kumimoji="1" lang="en-US" altLang="zh-CN" sz="2000" b="1"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rPr>
                        <a:t>Course Version</a:t>
                      </a:r>
                    </a:p>
                  </a:txBody>
                  <a:tcPr marL="77024" marR="77024" marT="40053" marB="4005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4825">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en-US" altLang="zh-CN" sz="2000" b="0"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endParaRPr>
                    </a:p>
                  </a:txBody>
                  <a:tcPr marL="78258" marR="78258"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en-US" altLang="zh-CN" sz="2000" b="0"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en-US" altLang="zh-CN" sz="2000" b="0"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en-US" altLang="zh-CN" sz="2000" b="0"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endParaRPr>
                    </a:p>
                  </a:txBody>
                  <a:tcPr marL="78258" marR="78258"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4" name="Group 21"/>
          <p:cNvGraphicFramePr>
            <a:graphicFrameLocks noGrp="1"/>
          </p:cNvGraphicFramePr>
          <p:nvPr userDrawn="1"/>
        </p:nvGraphicFramePr>
        <p:xfrm>
          <a:off x="869951" y="3079204"/>
          <a:ext cx="10441517" cy="3038475"/>
        </p:xfrm>
        <a:graphic>
          <a:graphicData uri="http://schemas.openxmlformats.org/drawingml/2006/table">
            <a:tbl>
              <a:tblPr/>
              <a:tblGrid>
                <a:gridCol w="3078944">
                  <a:extLst>
                    <a:ext uri="{9D8B030D-6E8A-4147-A177-3AD203B41FA5}">
                      <a16:colId xmlns:a16="http://schemas.microsoft.com/office/drawing/2014/main" val="20000"/>
                    </a:ext>
                  </a:extLst>
                </a:gridCol>
                <a:gridCol w="2151123">
                  <a:extLst>
                    <a:ext uri="{9D8B030D-6E8A-4147-A177-3AD203B41FA5}">
                      <a16:colId xmlns:a16="http://schemas.microsoft.com/office/drawing/2014/main" val="20001"/>
                    </a:ext>
                  </a:extLst>
                </a:gridCol>
                <a:gridCol w="2905648">
                  <a:extLst>
                    <a:ext uri="{9D8B030D-6E8A-4147-A177-3AD203B41FA5}">
                      <a16:colId xmlns:a16="http://schemas.microsoft.com/office/drawing/2014/main" val="20002"/>
                    </a:ext>
                  </a:extLst>
                </a:gridCol>
                <a:gridCol w="2305802">
                  <a:extLst>
                    <a:ext uri="{9D8B030D-6E8A-4147-A177-3AD203B41FA5}">
                      <a16:colId xmlns:a16="http://schemas.microsoft.com/office/drawing/2014/main" val="20003"/>
                    </a:ext>
                  </a:extLst>
                </a:gridCol>
              </a:tblGrid>
              <a:tr h="5778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r>
                        <a:rPr kumimoji="1" lang="en-US" altLang="zh-CN" sz="2000" b="1"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rPr>
                        <a:t>Author/ID</a:t>
                      </a:r>
                      <a:endParaRPr kumimoji="1" lang="zh-CN" altLang="en-US" sz="2000" b="1"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endParaRPr>
                    </a:p>
                  </a:txBody>
                  <a:tcPr marL="77024" marR="77024" marT="40053" marB="4005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r>
                        <a:rPr kumimoji="1" lang="en-US" altLang="zh-CN" sz="2000" b="1"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rPr>
                        <a:t>Date</a:t>
                      </a:r>
                      <a:endParaRPr kumimoji="1" lang="zh-CN" altLang="en-US" sz="2000" b="1"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endParaRPr>
                    </a:p>
                  </a:txBody>
                  <a:tcPr marL="77024" marR="77024"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r>
                        <a:rPr kumimoji="1" lang="en-US" altLang="zh-CN" sz="2000" b="1"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rPr>
                        <a:t>Reviewer/ID</a:t>
                      </a:r>
                      <a:endParaRPr kumimoji="1" lang="zh-CN" altLang="en-US" sz="2000" b="1"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endParaRPr>
                    </a:p>
                  </a:txBody>
                  <a:tcPr marL="77024" marR="77024"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r>
                        <a:rPr kumimoji="1" lang="en-US" altLang="zh-CN" sz="2000" b="1"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rPr>
                        <a:t>New</a:t>
                      </a:r>
                      <a:r>
                        <a:rPr kumimoji="1" lang="zh-CN" altLang="zh-CN" sz="2000" b="1" i="0" u="none" strike="noStrike" cap="none" normalizeH="0" baseline="0" dirty="0" smtClean="0">
                          <a:ln>
                            <a:noFill/>
                          </a:ln>
                          <a:solidFill>
                            <a:schemeClr val="tx1"/>
                          </a:solidFill>
                          <a:effectLst/>
                          <a:latin typeface="Calibri" panose="020F0502020204030204" charset="0"/>
                          <a:ea typeface="华文细黑" panose="02010600040101010101" pitchFamily="2" charset="-122"/>
                          <a:cs typeface="Calibri" panose="020F0502020204030204" charset="0"/>
                        </a:rPr>
                        <a:t>/</a:t>
                      </a:r>
                      <a:r>
                        <a:rPr kumimoji="1" lang="en-US" altLang="zh-CN" sz="2000" b="1" i="0" u="none" strike="noStrike" cap="none" normalizeH="0" baseline="0" dirty="0" smtClean="0">
                          <a:ln>
                            <a:noFill/>
                          </a:ln>
                          <a:solidFill>
                            <a:schemeClr val="tx1"/>
                          </a:solidFill>
                          <a:effectLst/>
                          <a:latin typeface="Calibri" panose="020F0502020204030204" charset="0"/>
                          <a:ea typeface="华文细黑" panose="02010600040101010101" pitchFamily="2" charset="-122"/>
                          <a:cs typeface="Calibri" panose="020F0502020204030204" charset="0"/>
                        </a:rPr>
                        <a:t>Update</a:t>
                      </a:r>
                      <a:endParaRPr kumimoji="1" lang="zh-CN" altLang="en-US" sz="2000" b="1" i="0" u="none" strike="noStrike" cap="none" normalizeH="0" baseline="0" dirty="0">
                        <a:ln>
                          <a:noFill/>
                        </a:ln>
                        <a:solidFill>
                          <a:schemeClr val="tx1"/>
                        </a:solidFill>
                        <a:effectLst/>
                        <a:latin typeface="Calibri" panose="020F0502020204030204" charset="0"/>
                        <a:ea typeface="华文细黑" panose="02010600040101010101" pitchFamily="2" charset="-122"/>
                        <a:cs typeface="Calibri" panose="020F0502020204030204" charset="0"/>
                      </a:endParaRPr>
                    </a:p>
                  </a:txBody>
                  <a:tcPr marL="77024" marR="77024" marT="40053" marB="4005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4825">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en-US"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en-US"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en-US"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en-US"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zh-CN"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zh-CN"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zh-CN"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zh-CN"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zh-CN"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zh-CN"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zh-CN"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zh-CN"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zh-CN"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zh-CN"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zh-CN"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zh-CN" altLang="zh-CN" sz="1600" b="0" i="0" u="none" strike="noStrike" cap="none" normalizeH="0" baseline="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zh-CN"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zh-CN"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zh-CN"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anose="05000000000000000000" pitchFamily="2" charset="2"/>
                        <a:buNone/>
                      </a:pPr>
                      <a:endParaRPr kumimoji="0" lang="zh-CN" altLang="zh-CN" sz="1600" b="0" i="0" u="none" strike="noStrike" cap="none" normalizeH="0" baseline="0" dirty="0">
                        <a:ln>
                          <a:noFill/>
                        </a:ln>
                        <a:solidFill>
                          <a:schemeClr val="tx1"/>
                        </a:solidFill>
                        <a:effectLst/>
                        <a:latin typeface="FrutigerNext LT Regular" pitchFamily="34" charset="0"/>
                        <a:ea typeface="华文细黑" panose="02010600040101010101" pitchFamily="2" charset="-122"/>
                      </a:endParaRPr>
                    </a:p>
                  </a:txBody>
                  <a:tcPr marL="78258" marR="78258"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cxnSp>
        <p:nvCxnSpPr>
          <p:cNvPr id="16" name="直接连接符 15"/>
          <p:cNvCxnSpPr/>
          <p:nvPr userDrawn="1"/>
        </p:nvCxnSpPr>
        <p:spPr>
          <a:xfrm flipV="1">
            <a:off x="575734" y="1150204"/>
            <a:ext cx="8855457" cy="1"/>
          </a:xfrm>
          <a:prstGeom prst="line">
            <a:avLst/>
          </a:prstGeom>
          <a:ln>
            <a:gradFill>
              <a:gsLst>
                <a:gs pos="0">
                  <a:schemeClr val="bg1">
                    <a:lumMod val="85000"/>
                  </a:schemeClr>
                </a:gs>
                <a:gs pos="100000">
                  <a:schemeClr val="bg1">
                    <a:lumMod val="65000"/>
                  </a:schemeClr>
                </a:gs>
              </a:gsLst>
              <a:lin ang="10800000" scaled="0"/>
            </a:gra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Cover">
    <p:bg>
      <p:bgPr>
        <a:solidFill>
          <a:schemeClr val="bg1"/>
        </a:solidFill>
        <a:effectLst/>
      </p:bgPr>
    </p:bg>
    <p:spTree>
      <p:nvGrpSpPr>
        <p:cNvPr id="1" name=""/>
        <p:cNvGrpSpPr/>
        <p:nvPr/>
      </p:nvGrpSpPr>
      <p:grpSpPr>
        <a:xfrm>
          <a:off x="0" y="0"/>
          <a:ext cx="0" cy="0"/>
          <a:chOff x="0" y="0"/>
          <a:chExt cx="0" cy="0"/>
        </a:xfrm>
      </p:grpSpPr>
      <p:sp>
        <p:nvSpPr>
          <p:cNvPr id="13" name="文本占位符 10"/>
          <p:cNvSpPr>
            <a:spLocks noGrp="1"/>
          </p:cNvSpPr>
          <p:nvPr>
            <p:ph type="body" sz="quarter" idx="10" hasCustomPrompt="1"/>
          </p:nvPr>
        </p:nvSpPr>
        <p:spPr>
          <a:xfrm>
            <a:off x="1219200" y="1407973"/>
            <a:ext cx="9744000" cy="861774"/>
          </a:xfrm>
          <a:prstGeom prst="rect">
            <a:avLst/>
          </a:prstGeom>
        </p:spPr>
        <p:txBody>
          <a:bodyPr lIns="0" tIns="0" rIns="0" bIns="0">
            <a:spAutoFit/>
          </a:bodyPr>
          <a:lstStyle>
            <a:lvl1pPr marL="0" indent="0">
              <a:buFontTx/>
              <a:buNone/>
              <a:defRPr sz="4000" b="1" baseline="0">
                <a:solidFill>
                  <a:schemeClr val="tx1">
                    <a:lumMod val="75000"/>
                    <a:lumOff val="25000"/>
                  </a:schemeClr>
                </a:solidFill>
                <a:latin typeface="Calibri" panose="020F0502020204030204" charset="0"/>
                <a:ea typeface="Segoe UI" panose="020B0502040204020203" pitchFamily="34" charset="0"/>
                <a:cs typeface="Calibri" panose="020F050202020403020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kumimoji="1" lang="en-US" altLang="zh-CN" dirty="0" smtClean="0"/>
              <a:t>Title</a:t>
            </a:r>
          </a:p>
        </p:txBody>
      </p:sp>
      <p:sp>
        <p:nvSpPr>
          <p:cNvPr id="14" name="文本占位符 10"/>
          <p:cNvSpPr>
            <a:spLocks noGrp="1"/>
          </p:cNvSpPr>
          <p:nvPr>
            <p:ph type="body" sz="quarter" idx="11" hasCustomPrompt="1"/>
          </p:nvPr>
        </p:nvSpPr>
        <p:spPr>
          <a:xfrm>
            <a:off x="1219200" y="2407145"/>
            <a:ext cx="9744000" cy="430887"/>
          </a:xfrm>
          <a:prstGeom prst="rect">
            <a:avLst/>
          </a:prstGeom>
        </p:spPr>
        <p:txBody>
          <a:bodyPr lIns="0" tIns="0" rIns="0" bIns="0">
            <a:spAutoFit/>
          </a:bodyPr>
          <a:lstStyle>
            <a:lvl1pPr marL="0" indent="0" algn="l" defTabSz="609600" rtl="0" eaLnBrk="1" latinLnBrk="0" hangingPunct="1">
              <a:buFontTx/>
              <a:buNone/>
              <a:defRPr kumimoji="1" lang="zh-CN" altLang="en-US" sz="2000" kern="1200" spc="200" dirty="0" smtClean="0">
                <a:solidFill>
                  <a:srgbClr val="CD0000"/>
                </a:solidFill>
                <a:latin typeface="Calibri" panose="020F0502020204030204" charset="0"/>
                <a:ea typeface="微软雅黑" panose="020B0503020204020204" pitchFamily="34" charset="-122"/>
                <a:cs typeface="Calibri" panose="020F050202020403020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kumimoji="1" lang="en-US" altLang="zh-CN" dirty="0" smtClean="0"/>
              <a:t>Sub Title</a:t>
            </a:r>
            <a:endParaRPr kumimoji="1" lang="zh-CN" altLang="en-US" dirty="0"/>
          </a:p>
        </p:txBody>
      </p:sp>
      <p:sp>
        <p:nvSpPr>
          <p:cNvPr id="16" name="文本占位符 10"/>
          <p:cNvSpPr>
            <a:spLocks noGrp="1"/>
          </p:cNvSpPr>
          <p:nvPr>
            <p:ph type="body" sz="quarter" idx="12" hasCustomPrompt="1"/>
          </p:nvPr>
        </p:nvSpPr>
        <p:spPr>
          <a:xfrm>
            <a:off x="1229831" y="5839491"/>
            <a:ext cx="9744000" cy="344710"/>
          </a:xfrm>
          <a:prstGeom prst="rect">
            <a:avLst/>
          </a:prstGeom>
        </p:spPr>
        <p:txBody>
          <a:bodyPr lIns="0" tIns="0" rIns="0" bIns="0">
            <a:spAutoFit/>
          </a:bodyPr>
          <a:lstStyle>
            <a:lvl1pPr marL="0" indent="0" algn="l" defTabSz="609600" rtl="0" eaLnBrk="1" latinLnBrk="0" hangingPunct="1">
              <a:buFontTx/>
              <a:buNone/>
              <a:defRPr kumimoji="1" lang="zh-CN" altLang="en-US" sz="1600" kern="1200" spc="67" dirty="0" smtClean="0">
                <a:solidFill>
                  <a:schemeClr val="tx1">
                    <a:lumMod val="75000"/>
                    <a:lumOff val="25000"/>
                  </a:schemeClr>
                </a:solidFill>
                <a:latin typeface="Calibri" panose="020F0502020204030204" charset="0"/>
                <a:ea typeface="微软雅黑" panose="020B0503020204020204" pitchFamily="34" charset="-122"/>
                <a:cs typeface="Calibri" panose="020F050202020403020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kumimoji="1" lang="en-US" altLang="zh-CN" dirty="0" smtClean="0"/>
              <a:t>Name</a:t>
            </a:r>
            <a:endParaRPr kumimoji="1" lang="zh-CN" altLang="en-US" dirty="0"/>
          </a:p>
        </p:txBody>
      </p:sp>
      <p:sp>
        <p:nvSpPr>
          <p:cNvPr id="19" name="图片占位符 17"/>
          <p:cNvSpPr>
            <a:spLocks noGrp="1"/>
          </p:cNvSpPr>
          <p:nvPr>
            <p:ph type="pic" sz="quarter" idx="13" hasCustomPrompt="1"/>
          </p:nvPr>
        </p:nvSpPr>
        <p:spPr>
          <a:xfrm>
            <a:off x="1219200" y="3086100"/>
            <a:ext cx="10972800" cy="2236088"/>
          </a:xfrm>
          <a:prstGeom prst="rect">
            <a:avLst/>
          </a:prstGeom>
        </p:spPr>
        <p:txBody>
          <a:bodyPr lIns="0" tIns="0" rIns="0" bIns="0"/>
          <a:lstStyle>
            <a:lvl1pPr marL="0" indent="0">
              <a:buFontTx/>
              <a:buNone/>
              <a:defRPr kumimoji="1" lang="zh-CN" altLang="en-US" sz="1335" b="0" kern="1200">
                <a:solidFill>
                  <a:schemeClr val="tx1">
                    <a:lumMod val="75000"/>
                    <a:lumOff val="25000"/>
                  </a:schemeClr>
                </a:solidFill>
                <a:latin typeface="Calibri" panose="020F0502020204030204" charset="0"/>
                <a:ea typeface="微软雅黑" panose="020B0503020204020204" pitchFamily="34" charset="-122"/>
                <a:cs typeface="Calibri" panose="020F0502020204030204" charset="0"/>
              </a:defRPr>
            </a:lvl1pPr>
          </a:lstStyle>
          <a:p>
            <a:r>
              <a:rPr kumimoji="1" lang="en-US" altLang="zh-CN" dirty="0" smtClean="0"/>
              <a:t>Insert a picture</a:t>
            </a:r>
            <a:endParaRPr kumimoji="1" lang="zh-CN" altLang="en-US" dirty="0"/>
          </a:p>
        </p:txBody>
      </p:sp>
      <p:pic>
        <p:nvPicPr>
          <p:cNvPr id="12" name="图片 11"/>
          <p:cNvPicPr/>
          <p:nvPr userDrawn="1"/>
        </p:nvPicPr>
        <p:blipFill rotWithShape="1">
          <a:blip r:embed="rId2"/>
          <a:srcRect r="269"/>
          <a:stretch>
            <a:fillRect/>
          </a:stretch>
        </p:blipFill>
        <p:spPr>
          <a:xfrm>
            <a:off x="1219200" y="5322188"/>
            <a:ext cx="10972800" cy="182400"/>
          </a:xfrm>
          <a:prstGeom prst="rect">
            <a:avLst/>
          </a:prstGeom>
          <a:ln>
            <a:noFill/>
          </a:ln>
        </p:spPr>
      </p:pic>
      <p:sp>
        <p:nvSpPr>
          <p:cNvPr id="52" name="文本占位符 10"/>
          <p:cNvSpPr>
            <a:spLocks noGrp="1"/>
          </p:cNvSpPr>
          <p:nvPr>
            <p:ph type="body" sz="quarter" idx="14" hasCustomPrompt="1"/>
          </p:nvPr>
        </p:nvSpPr>
        <p:spPr>
          <a:xfrm>
            <a:off x="1227773" y="6126554"/>
            <a:ext cx="9744000" cy="344710"/>
          </a:xfrm>
          <a:prstGeom prst="rect">
            <a:avLst/>
          </a:prstGeom>
        </p:spPr>
        <p:txBody>
          <a:bodyPr lIns="0" tIns="0" rIns="0" bIns="0">
            <a:spAutoFit/>
          </a:bodyPr>
          <a:lstStyle>
            <a:lvl1pPr marL="0" indent="0" algn="l" defTabSz="609600" rtl="0" eaLnBrk="1" latinLnBrk="0" hangingPunct="1">
              <a:buFontTx/>
              <a:buNone/>
              <a:defRPr kumimoji="1" lang="zh-CN" altLang="en-US" sz="1600" kern="1200" spc="67" dirty="0" smtClean="0">
                <a:solidFill>
                  <a:schemeClr val="tx1">
                    <a:lumMod val="75000"/>
                    <a:lumOff val="25000"/>
                  </a:schemeClr>
                </a:solidFill>
                <a:latin typeface="Calibri" panose="020F0502020204030204" charset="0"/>
                <a:ea typeface="微软雅黑" panose="020B0503020204020204" pitchFamily="34" charset="-122"/>
                <a:cs typeface="Calibri" panose="020F0502020204030204" charset="0"/>
              </a:defRPr>
            </a:lvl1pPr>
            <a:lvl2pPr marL="457200" indent="0">
              <a:buFontTx/>
              <a:buNone/>
              <a:defRPr>
                <a:latin typeface="微软雅黑" panose="020B0503020204020204" pitchFamily="34" charset="-122"/>
                <a:ea typeface="微软雅黑" panose="020B0503020204020204" pitchFamily="34" charset="-122"/>
              </a:defRPr>
            </a:lvl2pPr>
            <a:lvl3pPr marL="914400" indent="0">
              <a:buFontTx/>
              <a:buNone/>
              <a:defRPr>
                <a:latin typeface="微软雅黑" panose="020B0503020204020204" pitchFamily="34" charset="-122"/>
                <a:ea typeface="微软雅黑" panose="020B0503020204020204" pitchFamily="34" charset="-122"/>
              </a:defRPr>
            </a:lvl3pPr>
            <a:lvl4pPr marL="1371600" indent="0">
              <a:buFontTx/>
              <a:buNone/>
              <a:defRPr>
                <a:latin typeface="微软雅黑" panose="020B0503020204020204" pitchFamily="34" charset="-122"/>
                <a:ea typeface="微软雅黑" panose="020B0503020204020204" pitchFamily="34" charset="-122"/>
              </a:defRPr>
            </a:lvl4pPr>
            <a:lvl5pPr marL="1828800" indent="0">
              <a:buFontTx/>
              <a:buNone/>
              <a:defRPr>
                <a:latin typeface="微软雅黑" panose="020B0503020204020204" pitchFamily="34" charset="-122"/>
                <a:ea typeface="微软雅黑" panose="020B0503020204020204" pitchFamily="34" charset="-122"/>
              </a:defRPr>
            </a:lvl5pPr>
          </a:lstStyle>
          <a:p>
            <a:pPr lvl="0"/>
            <a:r>
              <a:rPr kumimoji="1" lang="en-US" altLang="zh-CN" dirty="0" smtClean="0"/>
              <a:t>Time</a:t>
            </a:r>
            <a:endParaRPr kumimoji="1" lang="zh-CN" altLang="en-US" dirty="0"/>
          </a:p>
        </p:txBody>
      </p:sp>
      <p:pic>
        <p:nvPicPr>
          <p:cNvPr id="9" name="图片 8"/>
          <p:cNvPicPr>
            <a:picLocks noChangeAspect="1"/>
          </p:cNvPicPr>
          <p:nvPr userDrawn="1"/>
        </p:nvPicPr>
        <p:blipFill>
          <a:blip r:embed="rId3"/>
          <a:stretch>
            <a:fillRect/>
          </a:stretch>
        </p:blipFill>
        <p:spPr>
          <a:xfrm>
            <a:off x="1182985" y="463782"/>
            <a:ext cx="1920000" cy="585599"/>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Content">
    <p:spTree>
      <p:nvGrpSpPr>
        <p:cNvPr id="1" name=""/>
        <p:cNvGrpSpPr/>
        <p:nvPr/>
      </p:nvGrpSpPr>
      <p:grpSpPr>
        <a:xfrm>
          <a:off x="0" y="0"/>
          <a:ext cx="0" cy="0"/>
          <a:chOff x="0" y="0"/>
          <a:chExt cx="0" cy="0"/>
        </a:xfrm>
      </p:grpSpPr>
      <p:pic>
        <p:nvPicPr>
          <p:cNvPr id="5" name="图片占位符 8"/>
          <p:cNvPicPr>
            <a:picLocks noChangeAspect="1"/>
          </p:cNvPicPr>
          <p:nvPr userDrawn="1"/>
        </p:nvPicPr>
        <p:blipFill rotWithShape="1">
          <a:blip r:embed="rId2" cstate="hqprint"/>
          <a:srcRect t="34696" b="34696"/>
          <a:stretch>
            <a:fillRect/>
          </a:stretch>
        </p:blipFill>
        <p:spPr>
          <a:xfrm>
            <a:off x="0" y="-21902"/>
            <a:ext cx="12192000" cy="1438294"/>
          </a:xfrm>
          <a:prstGeom prst="rect">
            <a:avLst/>
          </a:prstGeom>
        </p:spPr>
      </p:pic>
      <p:sp>
        <p:nvSpPr>
          <p:cNvPr id="6" name="矩形 5"/>
          <p:cNvSpPr/>
          <p:nvPr userDrawn="1"/>
        </p:nvSpPr>
        <p:spPr bwMode="auto">
          <a:xfrm>
            <a:off x="-1" y="-21902"/>
            <a:ext cx="12192001" cy="1438294"/>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t" latinLnBrk="0" hangingPunct="1">
              <a:lnSpc>
                <a:spcPct val="100000"/>
              </a:lnSpc>
              <a:spcBef>
                <a:spcPct val="0"/>
              </a:spcBef>
              <a:spcAft>
                <a:spcPct val="0"/>
              </a:spcAft>
              <a:buClrTx/>
              <a:buSzTx/>
              <a:buFontTx/>
              <a:buNone/>
            </a:pPr>
            <a:endParaRPr kumimoji="0" lang="en-US" sz="1000" b="0" i="0" u="none" strike="noStrike" cap="none" normalizeH="0" baseline="0" smtClean="0">
              <a:ln>
                <a:noFill/>
              </a:ln>
              <a:solidFill>
                <a:schemeClr val="tx1"/>
              </a:solidFill>
              <a:effectLst/>
              <a:latin typeface="Calibri" panose="020F0502020204030204" charset="0"/>
              <a:ea typeface="宋体" panose="02010600030101010101" pitchFamily="2" charset="-122"/>
              <a:cs typeface="Calibri" panose="020F0502020204030204" charset="0"/>
            </a:endParaRPr>
          </a:p>
        </p:txBody>
      </p:sp>
      <p:pic>
        <p:nvPicPr>
          <p:cNvPr id="7" name="图片 6"/>
          <p:cNvPicPr/>
          <p:nvPr userDrawn="1"/>
        </p:nvPicPr>
        <p:blipFill rotWithShape="1">
          <a:blip r:embed="rId3"/>
          <a:srcRect r="11111"/>
          <a:stretch>
            <a:fillRect/>
          </a:stretch>
        </p:blipFill>
        <p:spPr>
          <a:xfrm>
            <a:off x="0" y="1416392"/>
            <a:ext cx="12204000" cy="96000"/>
          </a:xfrm>
          <a:prstGeom prst="rect">
            <a:avLst/>
          </a:prstGeom>
        </p:spPr>
      </p:pic>
      <p:sp>
        <p:nvSpPr>
          <p:cNvPr id="20" name="文本框 19"/>
          <p:cNvSpPr txBox="1"/>
          <p:nvPr userDrawn="1"/>
        </p:nvSpPr>
        <p:spPr>
          <a:xfrm>
            <a:off x="667240" y="458231"/>
            <a:ext cx="2776805" cy="615553"/>
          </a:xfrm>
          <a:prstGeom prst="rect">
            <a:avLst/>
          </a:prstGeom>
          <a:noFill/>
        </p:spPr>
        <p:txBody>
          <a:bodyPr wrap="square" lIns="0" tIns="0" rIns="0" bIns="0" rtlCol="0">
            <a:spAutoFit/>
          </a:bodyPr>
          <a:lstStyle/>
          <a:p>
            <a:pPr algn="dist"/>
            <a:r>
              <a:rPr kumimoji="1" lang="en-US" altLang="zh-CN" sz="4000" b="1" dirty="0" smtClean="0">
                <a:solidFill>
                  <a:schemeClr val="tx1">
                    <a:lumMod val="75000"/>
                    <a:lumOff val="25000"/>
                  </a:schemeClr>
                </a:solidFill>
                <a:latin typeface="Calibri" panose="020F0502020204030204" charset="0"/>
                <a:ea typeface="Segoe UI" panose="020B0502040204020203" pitchFamily="34" charset="0"/>
                <a:cs typeface="Calibri" panose="020F0502020204030204" charset="0"/>
              </a:rPr>
              <a:t>CONTENT</a:t>
            </a:r>
            <a:endParaRPr kumimoji="1" lang="zh-CN" altLang="en-US" sz="4000" b="1" dirty="0">
              <a:solidFill>
                <a:schemeClr val="tx1">
                  <a:lumMod val="75000"/>
                  <a:lumOff val="25000"/>
                </a:schemeClr>
              </a:solidFill>
              <a:latin typeface="Calibri" panose="020F0502020204030204" charset="0"/>
              <a:ea typeface="微软雅黑" panose="020B0503020204020204" pitchFamily="34" charset="-122"/>
              <a:cs typeface="Calibri" panose="020F0502020204030204" charset="0"/>
            </a:endParaRPr>
          </a:p>
        </p:txBody>
      </p:sp>
      <p:pic>
        <p:nvPicPr>
          <p:cNvPr id="18" name="图片 17"/>
          <p:cNvPicPr>
            <a:picLocks noChangeAspect="1"/>
          </p:cNvPicPr>
          <p:nvPr userDrawn="1"/>
        </p:nvPicPr>
        <p:blipFill>
          <a:blip r:embed="rId4"/>
          <a:stretch>
            <a:fillRect/>
          </a:stretch>
        </p:blipFill>
        <p:spPr>
          <a:xfrm>
            <a:off x="10214367" y="432000"/>
            <a:ext cx="1440000" cy="439200"/>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Title and Text">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vl1pPr>
          </a:lstStyle>
          <a:p>
            <a:r>
              <a:rPr lang="en-US" altLang="zh-CN" dirty="0" smtClean="0"/>
              <a:t>Title</a:t>
            </a:r>
            <a:endParaRPr lang="en-US" dirty="0"/>
          </a:p>
        </p:txBody>
      </p:sp>
      <p:sp>
        <p:nvSpPr>
          <p:cNvPr id="7" name="内容占位符 6"/>
          <p:cNvSpPr>
            <a:spLocks noGrp="1"/>
          </p:cNvSpPr>
          <p:nvPr>
            <p:ph sz="quarter" idx="10" hasCustomPrompt="1"/>
          </p:nvPr>
        </p:nvSpPr>
        <p:spPr>
          <a:xfrm>
            <a:off x="849313" y="1558977"/>
            <a:ext cx="10504487" cy="4617986"/>
          </a:xfrm>
          <a:noFill/>
        </p:spPr>
        <p:txBody>
          <a:bodyPr/>
          <a:lstStyle/>
          <a:p>
            <a:pPr lvl="0"/>
            <a:r>
              <a:rPr lang="en-US" altLang="zh-CN" dirty="0" smtClean="0"/>
              <a:t>Text1</a:t>
            </a:r>
            <a:endParaRPr lang="zh-CN" altLang="en-US" dirty="0" smtClean="0"/>
          </a:p>
          <a:p>
            <a:pPr lvl="1"/>
            <a:r>
              <a:rPr lang="en-US" altLang="zh-CN" dirty="0" smtClean="0"/>
              <a:t>Text2</a:t>
            </a:r>
            <a:endParaRPr lang="zh-CN" altLang="en-US" dirty="0" smtClean="0"/>
          </a:p>
          <a:p>
            <a:pPr lvl="2"/>
            <a:r>
              <a:rPr lang="en-US" altLang="zh-CN" dirty="0" smtClean="0"/>
              <a:t>Text3</a:t>
            </a:r>
            <a:endParaRPr lang="zh-CN" altLang="en-US" dirty="0" smtClean="0"/>
          </a:p>
          <a:p>
            <a:pPr lvl="3"/>
            <a:r>
              <a:rPr lang="en-US" altLang="zh-CN" dirty="0" smtClean="0"/>
              <a:t>Text4</a:t>
            </a:r>
            <a:endParaRPr lang="zh-CN" altLang="en-US" dirty="0" smtClean="0"/>
          </a:p>
          <a:p>
            <a:pPr lvl="4"/>
            <a:r>
              <a:rPr lang="en-US" dirty="0" smtClean="0"/>
              <a:t>Text5</a:t>
            </a:r>
            <a:endParaRPr lang="en-US" dirty="0"/>
          </a:p>
        </p:txBody>
      </p:sp>
      <p:pic>
        <p:nvPicPr>
          <p:cNvPr id="6" name="图片 5"/>
          <p:cNvPicPr>
            <a:picLocks noChangeAspect="1"/>
          </p:cNvPicPr>
          <p:nvPr userDrawn="1"/>
        </p:nvPicPr>
        <p:blipFill>
          <a:blip r:embed="rId2"/>
          <a:stretch>
            <a:fillRect/>
          </a:stretch>
        </p:blipFill>
        <p:spPr>
          <a:xfrm>
            <a:off x="10214367" y="432000"/>
            <a:ext cx="1440000" cy="439200"/>
          </a:xfrm>
          <a:prstGeom prst="rect">
            <a:avLst/>
          </a:prstGeom>
        </p:spPr>
      </p:pic>
      <p:cxnSp>
        <p:nvCxnSpPr>
          <p:cNvPr id="10" name="直接连接符 9"/>
          <p:cNvCxnSpPr/>
          <p:nvPr userDrawn="1"/>
        </p:nvCxnSpPr>
        <p:spPr>
          <a:xfrm flipV="1">
            <a:off x="575734" y="1150204"/>
            <a:ext cx="8855457" cy="1"/>
          </a:xfrm>
          <a:prstGeom prst="line">
            <a:avLst/>
          </a:prstGeom>
          <a:ln>
            <a:gradFill>
              <a:gsLst>
                <a:gs pos="0">
                  <a:schemeClr val="bg1">
                    <a:lumMod val="85000"/>
                  </a:schemeClr>
                </a:gs>
                <a:gs pos="100000">
                  <a:schemeClr val="bg1">
                    <a:lumMod val="65000"/>
                  </a:schemeClr>
                </a:gs>
              </a:gsLst>
              <a:lin ang="10800000" scaled="0"/>
            </a:gra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Only Title">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vl1pPr>
          </a:lstStyle>
          <a:p>
            <a:r>
              <a:rPr lang="en-US" altLang="zh-CN" dirty="0" smtClean="0"/>
              <a:t>Title</a:t>
            </a:r>
            <a:endParaRPr lang="en-US" dirty="0"/>
          </a:p>
        </p:txBody>
      </p:sp>
      <p:pic>
        <p:nvPicPr>
          <p:cNvPr id="6" name="图片 5"/>
          <p:cNvPicPr>
            <a:picLocks noChangeAspect="1"/>
          </p:cNvPicPr>
          <p:nvPr userDrawn="1"/>
        </p:nvPicPr>
        <p:blipFill>
          <a:blip r:embed="rId2"/>
          <a:stretch>
            <a:fillRect/>
          </a:stretch>
        </p:blipFill>
        <p:spPr>
          <a:xfrm>
            <a:off x="10214367" y="432000"/>
            <a:ext cx="1440000" cy="439200"/>
          </a:xfrm>
          <a:prstGeom prst="rect">
            <a:avLst/>
          </a:prstGeom>
        </p:spPr>
      </p:pic>
      <p:cxnSp>
        <p:nvCxnSpPr>
          <p:cNvPr id="10" name="直接连接符 9"/>
          <p:cNvCxnSpPr/>
          <p:nvPr userDrawn="1"/>
        </p:nvCxnSpPr>
        <p:spPr>
          <a:xfrm flipV="1">
            <a:off x="575734" y="1150204"/>
            <a:ext cx="8855457" cy="1"/>
          </a:xfrm>
          <a:prstGeom prst="line">
            <a:avLst/>
          </a:prstGeom>
          <a:ln>
            <a:gradFill>
              <a:gsLst>
                <a:gs pos="0">
                  <a:schemeClr val="bg1">
                    <a:lumMod val="85000"/>
                  </a:schemeClr>
                </a:gs>
                <a:gs pos="100000">
                  <a:schemeClr val="bg1">
                    <a:lumMod val="65000"/>
                  </a:schemeClr>
                </a:gs>
              </a:gsLst>
              <a:lin ang="10800000" scaled="0"/>
            </a:gra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Blank">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stretch>
            <a:fillRect/>
          </a:stretch>
        </p:blipFill>
        <p:spPr>
          <a:xfrm>
            <a:off x="10214367" y="432000"/>
            <a:ext cx="1440000" cy="439200"/>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End">
    <p:spTree>
      <p:nvGrpSpPr>
        <p:cNvPr id="1" name=""/>
        <p:cNvGrpSpPr/>
        <p:nvPr/>
      </p:nvGrpSpPr>
      <p:grpSpPr>
        <a:xfrm>
          <a:off x="0" y="0"/>
          <a:ext cx="0" cy="0"/>
          <a:chOff x="0" y="0"/>
          <a:chExt cx="0" cy="0"/>
        </a:xfrm>
      </p:grpSpPr>
      <p:sp>
        <p:nvSpPr>
          <p:cNvPr id="4" name="Text Box 8"/>
          <p:cNvSpPr txBox="1">
            <a:spLocks noChangeArrowheads="1"/>
          </p:cNvSpPr>
          <p:nvPr userDrawn="1"/>
        </p:nvSpPr>
        <p:spPr bwMode="auto">
          <a:xfrm>
            <a:off x="2700271" y="3050884"/>
            <a:ext cx="6791473" cy="756232"/>
          </a:xfrm>
          <a:prstGeom prst="rect">
            <a:avLst/>
          </a:prstGeom>
          <a:noFill/>
          <a:ln w="9525">
            <a:noFill/>
            <a:miter lim="800000"/>
          </a:ln>
        </p:spPr>
        <p:txBody>
          <a:bodyPr wrap="none" lIns="78358" tIns="39179" rIns="78358" bIns="39179">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400" b="1" i="0" u="none" strike="noStrike" kern="0" cap="none" spc="0" normalizeH="0" baseline="0" noProof="0" dirty="0" smtClean="0">
                <a:ln>
                  <a:noFill/>
                </a:ln>
                <a:solidFill>
                  <a:schemeClr val="tx1">
                    <a:lumMod val="65000"/>
                    <a:lumOff val="35000"/>
                  </a:schemeClr>
                </a:solidFill>
                <a:effectLst/>
                <a:uLnTx/>
                <a:uFillTx/>
                <a:latin typeface="Segoe UI" panose="020B0502040204020203" pitchFamily="34" charset="0"/>
                <a:ea typeface="Segoe UI" panose="020B0502040204020203" pitchFamily="34" charset="0"/>
                <a:cs typeface="Segoe UI" panose="020B0502040204020203" pitchFamily="34" charset="0"/>
              </a:rPr>
              <a:t>ADVANCE YOUR CAREER</a:t>
            </a:r>
            <a:endParaRPr kumimoji="0" lang="zh-CN" altLang="en-US" sz="4400" b="1" i="0" u="none" strike="noStrike" kern="0" cap="none" spc="0" normalizeH="0" baseline="0" noProof="0" dirty="0">
              <a:ln>
                <a:noFill/>
              </a:ln>
              <a:solidFill>
                <a:schemeClr val="tx1">
                  <a:lumMod val="65000"/>
                  <a:lumOff val="35000"/>
                </a:schemeClr>
              </a:solidFill>
              <a:effectLst/>
              <a:uLnTx/>
              <a:uFillTx/>
              <a:latin typeface="Segoe UI" panose="020B0502040204020203" pitchFamily="34" charset="0"/>
              <a:ea typeface="张海山锐线体简" panose="02000000000000000000" pitchFamily="2" charset="-122"/>
              <a:cs typeface="Segoe UI" panose="020B0502040204020203" pitchFamily="34" charset="0"/>
            </a:endParaRPr>
          </a:p>
        </p:txBody>
      </p:sp>
      <p:grpSp>
        <p:nvGrpSpPr>
          <p:cNvPr id="13" name="组合 12"/>
          <p:cNvGrpSpPr/>
          <p:nvPr userDrawn="1"/>
        </p:nvGrpSpPr>
        <p:grpSpPr>
          <a:xfrm rot="16200000" flipV="1">
            <a:off x="9403815" y="3371337"/>
            <a:ext cx="539611" cy="376582"/>
            <a:chOff x="2428585" y="1776549"/>
            <a:chExt cx="950920" cy="496388"/>
          </a:xfrm>
        </p:grpSpPr>
        <p:cxnSp>
          <p:nvCxnSpPr>
            <p:cNvPr id="14" name="直接连接符 13"/>
            <p:cNvCxnSpPr/>
            <p:nvPr userDrawn="1"/>
          </p:nvCxnSpPr>
          <p:spPr bwMode="auto">
            <a:xfrm>
              <a:off x="2428585" y="1794075"/>
              <a:ext cx="950920" cy="0"/>
            </a:xfrm>
            <a:prstGeom prst="line">
              <a:avLst/>
            </a:prstGeom>
            <a:solidFill>
              <a:schemeClr val="accent1"/>
            </a:solidFill>
            <a:ln w="57150" cap="flat" cmpd="sng" algn="ctr">
              <a:solidFill>
                <a:srgbClr val="C00000"/>
              </a:solidFill>
              <a:prstDash val="solid"/>
              <a:round/>
              <a:headEnd type="none" w="med" len="med"/>
              <a:tailEnd type="none" w="med" len="med"/>
            </a:ln>
            <a:effectLst/>
          </p:spPr>
        </p:cxnSp>
        <p:cxnSp>
          <p:nvCxnSpPr>
            <p:cNvPr id="15" name="直接连接符 14"/>
            <p:cNvCxnSpPr/>
            <p:nvPr userDrawn="1"/>
          </p:nvCxnSpPr>
          <p:spPr bwMode="auto">
            <a:xfrm>
              <a:off x="2445424" y="1776549"/>
              <a:ext cx="0" cy="496388"/>
            </a:xfrm>
            <a:prstGeom prst="line">
              <a:avLst/>
            </a:prstGeom>
            <a:solidFill>
              <a:schemeClr val="accent1"/>
            </a:solidFill>
            <a:ln w="57150" cap="flat" cmpd="sng" algn="ctr">
              <a:solidFill>
                <a:srgbClr val="C00000"/>
              </a:solidFill>
              <a:prstDash val="solid"/>
              <a:round/>
              <a:headEnd type="none" w="med" len="med"/>
              <a:tailEnd type="none" w="med" len="med"/>
            </a:ln>
            <a:effectLst/>
          </p:spPr>
        </p:cxnSp>
      </p:grpSp>
      <p:grpSp>
        <p:nvGrpSpPr>
          <p:cNvPr id="16" name="组合 15"/>
          <p:cNvGrpSpPr/>
          <p:nvPr userDrawn="1"/>
        </p:nvGrpSpPr>
        <p:grpSpPr>
          <a:xfrm rot="5400000" flipV="1">
            <a:off x="2248583" y="3110081"/>
            <a:ext cx="539611" cy="376582"/>
            <a:chOff x="2428585" y="1776549"/>
            <a:chExt cx="950920" cy="496388"/>
          </a:xfrm>
        </p:grpSpPr>
        <p:cxnSp>
          <p:nvCxnSpPr>
            <p:cNvPr id="17" name="直接连接符 16"/>
            <p:cNvCxnSpPr/>
            <p:nvPr userDrawn="1"/>
          </p:nvCxnSpPr>
          <p:spPr bwMode="auto">
            <a:xfrm>
              <a:off x="2428585" y="1794075"/>
              <a:ext cx="950920" cy="0"/>
            </a:xfrm>
            <a:prstGeom prst="line">
              <a:avLst/>
            </a:prstGeom>
            <a:solidFill>
              <a:schemeClr val="accent1"/>
            </a:solidFill>
            <a:ln w="57150" cap="flat" cmpd="sng" algn="ctr">
              <a:solidFill>
                <a:srgbClr val="C00000"/>
              </a:solidFill>
              <a:prstDash val="solid"/>
              <a:round/>
              <a:headEnd type="none" w="med" len="med"/>
              <a:tailEnd type="none" w="med" len="med"/>
            </a:ln>
            <a:effectLst/>
          </p:spPr>
        </p:cxnSp>
        <p:cxnSp>
          <p:nvCxnSpPr>
            <p:cNvPr id="18" name="直接连接符 17"/>
            <p:cNvCxnSpPr/>
            <p:nvPr userDrawn="1"/>
          </p:nvCxnSpPr>
          <p:spPr bwMode="auto">
            <a:xfrm>
              <a:off x="2445424" y="1776549"/>
              <a:ext cx="0" cy="496388"/>
            </a:xfrm>
            <a:prstGeom prst="line">
              <a:avLst/>
            </a:prstGeom>
            <a:solidFill>
              <a:schemeClr val="accent1"/>
            </a:solidFill>
            <a:ln w="57150" cap="flat" cmpd="sng" algn="ctr">
              <a:solidFill>
                <a:srgbClr val="C00000"/>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2" name="Rectangle 6"/>
          <p:cNvSpPr>
            <a:spLocks noGrp="1" noChangeArrowheads="1"/>
          </p:cNvSpPr>
          <p:nvPr>
            <p:ph type="title"/>
          </p:nvPr>
        </p:nvSpPr>
        <p:spPr bwMode="auto">
          <a:xfrm>
            <a:off x="478056" y="269823"/>
            <a:ext cx="9736311" cy="601377"/>
          </a:xfrm>
          <a:prstGeom prst="rect">
            <a:avLst/>
          </a:prstGeom>
          <a:noFill/>
          <a:ln w="9525">
            <a:noFill/>
            <a:miter lim="800000"/>
          </a:ln>
        </p:spPr>
        <p:txBody>
          <a:bodyPr vert="horz" wrap="square" lIns="80128" tIns="40064" rIns="80128" bIns="40064" numCol="1" anchor="ctr" anchorCtr="0" compatLnSpc="1"/>
          <a:lstStyle/>
          <a:p>
            <a:pPr lvl="0"/>
            <a:r>
              <a:rPr lang="en-US" altLang="zh-CN" dirty="0" smtClean="0"/>
              <a:t>Main Title | Subtitle</a:t>
            </a:r>
            <a:endParaRPr lang="zh-CN" altLang="en-US" dirty="0"/>
          </a:p>
        </p:txBody>
      </p:sp>
      <p:sp>
        <p:nvSpPr>
          <p:cNvPr id="6" name="文本占位符 5"/>
          <p:cNvSpPr>
            <a:spLocks noGrp="1"/>
          </p:cNvSpPr>
          <p:nvPr>
            <p:ph type="body" idx="1"/>
          </p:nvPr>
        </p:nvSpPr>
        <p:spPr>
          <a:xfrm>
            <a:off x="838200" y="1558977"/>
            <a:ext cx="10515600" cy="4617986"/>
          </a:xfrm>
          <a:prstGeom prst="rect">
            <a:avLst/>
          </a:prstGeom>
        </p:spPr>
        <p:txBody>
          <a:bodyPr vert="horz" lIns="91440" tIns="45720" rIns="91440" bIns="45720" rtlCol="0">
            <a:normAutofit/>
          </a:bodyPr>
          <a:lstStyle/>
          <a:p>
            <a:pPr lvl="0"/>
            <a:r>
              <a:rPr lang="en-US" altLang="zh-CN" dirty="0" smtClean="0"/>
              <a:t>Text1</a:t>
            </a:r>
            <a:endParaRPr lang="zh-CN" altLang="en-US" dirty="0" smtClean="0"/>
          </a:p>
          <a:p>
            <a:pPr lvl="1"/>
            <a:r>
              <a:rPr lang="en-US" altLang="zh-CN" dirty="0" smtClean="0"/>
              <a:t>Text2</a:t>
            </a:r>
            <a:endParaRPr lang="zh-CN" altLang="en-US" dirty="0" smtClean="0"/>
          </a:p>
          <a:p>
            <a:pPr lvl="2"/>
            <a:r>
              <a:rPr lang="en-US" altLang="zh-CN" dirty="0" smtClean="0"/>
              <a:t>Text3</a:t>
            </a:r>
            <a:endParaRPr lang="zh-CN" altLang="en-US" dirty="0" smtClean="0"/>
          </a:p>
          <a:p>
            <a:pPr lvl="3"/>
            <a:r>
              <a:rPr lang="en-US" altLang="zh-CN" dirty="0" smtClean="0"/>
              <a:t>Text4</a:t>
            </a:r>
            <a:endParaRPr lang="zh-CN" altLang="en-US" dirty="0" smtClean="0"/>
          </a:p>
          <a:p>
            <a:pPr lvl="4"/>
            <a:r>
              <a:rPr lang="en-US" dirty="0" smtClean="0"/>
              <a:t>Text5</a:t>
            </a:r>
            <a:endParaRPr lang="en-US" dirty="0"/>
          </a:p>
        </p:txBody>
      </p:sp>
      <p:sp>
        <p:nvSpPr>
          <p:cNvPr id="7" name="矩形 6"/>
          <p:cNvSpPr/>
          <p:nvPr userDrawn="1"/>
        </p:nvSpPr>
        <p:spPr>
          <a:xfrm>
            <a:off x="832816" y="6400412"/>
            <a:ext cx="6096000" cy="276999"/>
          </a:xfrm>
          <a:prstGeom prst="rect">
            <a:avLst/>
          </a:prstGeom>
        </p:spPr>
        <p:txBody>
          <a:bodyPr>
            <a:spAutoFit/>
          </a:bodyPr>
          <a:lstStyle/>
          <a:p>
            <a:pPr marL="0" marR="0" lvl="0" indent="0" algn="l" defTabSz="802005" rtl="0" eaLnBrk="0" fontAlgn="base" latinLnBrk="0" hangingPunct="0">
              <a:lnSpc>
                <a:spcPct val="100000"/>
              </a:lnSpc>
              <a:spcBef>
                <a:spcPct val="0"/>
              </a:spcBef>
              <a:spcAft>
                <a:spcPct val="0"/>
              </a:spcAft>
              <a:buClrTx/>
              <a:buSzTx/>
              <a:buFontTx/>
              <a:buNone/>
              <a:defRPr/>
            </a:pPr>
            <a:r>
              <a:rPr kumimoji="0" lang="en-US" altLang="zh-CN" sz="1200" b="0" i="0" u="none" strike="noStrike" kern="1200" cap="none" spc="0" normalizeH="0" baseline="0" noProof="0" dirty="0" smtClean="0">
                <a:ln>
                  <a:noFill/>
                </a:ln>
                <a:solidFill>
                  <a:srgbClr val="FFFFFF">
                    <a:lumMod val="65000"/>
                  </a:srgbClr>
                </a:solidFill>
                <a:effectLst/>
                <a:uLnTx/>
                <a:uFillTx/>
                <a:latin typeface="Calibri" panose="020F0502020204030204" charset="0"/>
                <a:ea typeface="MS PGothic" panose="020B0600070205080204" pitchFamily="34" charset="-128"/>
                <a:cs typeface="Calibri" panose="020F0502020204030204" charset="0"/>
              </a:rPr>
              <a:t>Copyright © 2020 Dahua Technologies Co., Ltd. All rights reserved. </a:t>
            </a:r>
          </a:p>
        </p:txBody>
      </p:sp>
      <p:sp>
        <p:nvSpPr>
          <p:cNvPr id="8" name="矩形 7"/>
          <p:cNvSpPr/>
          <p:nvPr userDrawn="1"/>
        </p:nvSpPr>
        <p:spPr>
          <a:xfrm>
            <a:off x="10652774" y="6400412"/>
            <a:ext cx="7010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smtClean="0">
                <a:ln>
                  <a:noFill/>
                </a:ln>
                <a:solidFill>
                  <a:schemeClr val="bg1">
                    <a:lumMod val="75000"/>
                  </a:schemeClr>
                </a:solidFill>
                <a:effectLst/>
                <a:uLnTx/>
                <a:uFillTx/>
                <a:latin typeface="Calibri" panose="020F0502020204030204" charset="0"/>
                <a:ea typeface="+mn-ea"/>
                <a:cs typeface="Calibri" panose="020F0502020204030204" charset="0"/>
              </a:rPr>
              <a:t>P</a:t>
            </a:r>
            <a:r>
              <a:rPr kumimoji="0" lang="en-US" altLang="zh-CN" sz="1200" b="0" i="0" u="none" strike="noStrike" kern="1200" cap="none" spc="0" normalizeH="0" baseline="0" noProof="0" dirty="0" smtClean="0">
                <a:ln>
                  <a:noFill/>
                </a:ln>
                <a:solidFill>
                  <a:schemeClr val="bg1">
                    <a:lumMod val="75000"/>
                  </a:schemeClr>
                </a:solidFill>
                <a:effectLst/>
                <a:uLnTx/>
                <a:uFillTx/>
                <a:latin typeface="Calibri" panose="020F0502020204030204" charset="0"/>
                <a:ea typeface="+mn-ea"/>
                <a:cs typeface="Calibri" panose="020F0502020204030204" charset="0"/>
              </a:rPr>
              <a:t>age</a:t>
            </a:r>
            <a:r>
              <a:rPr kumimoji="0" lang="en-US" sz="1200" b="0" i="0" u="none" strike="noStrike" kern="1200" cap="none" spc="0" normalizeH="0" baseline="0" noProof="0" dirty="0" smtClean="0">
                <a:ln>
                  <a:noFill/>
                </a:ln>
                <a:solidFill>
                  <a:schemeClr val="bg1">
                    <a:lumMod val="75000"/>
                  </a:schemeClr>
                </a:solidFill>
                <a:effectLst/>
                <a:uLnTx/>
                <a:uFillTx/>
                <a:latin typeface="Calibri" panose="020F0502020204030204" charset="0"/>
                <a:ea typeface="+mn-ea"/>
                <a:cs typeface="Calibri" panose="020F0502020204030204" charset="0"/>
              </a:rPr>
              <a:t> </a:t>
            </a:r>
            <a:fld id="{38E46D91-1C25-4675-BA00-2F0CAD77B736}" type="slidenum">
              <a:rPr kumimoji="0" lang="en-US" sz="1200" b="0" i="0" u="none" strike="noStrike" kern="1200" cap="none" spc="0" normalizeH="0" baseline="0" noProof="0" smtClean="0">
                <a:ln>
                  <a:noFill/>
                </a:ln>
                <a:solidFill>
                  <a:schemeClr val="bg1">
                    <a:lumMod val="75000"/>
                  </a:schemeClr>
                </a:solidFill>
                <a:effectLst/>
                <a:uLnTx/>
                <a:uFillTx/>
                <a:latin typeface="Calibri" panose="020F0502020204030204" charset="0"/>
                <a:ea typeface="+mn-ea"/>
                <a:cs typeface="Calibri" panose="020F0502020204030204" charset="0"/>
              </a:rPr>
              <a:t>‹#›</a:t>
            </a:fld>
            <a:endParaRPr kumimoji="0" lang="en-US" sz="1200" b="0" i="0" u="none" strike="noStrike" kern="1200" cap="none" spc="0" normalizeH="0" baseline="0" noProof="0" dirty="0">
              <a:ln>
                <a:noFill/>
              </a:ln>
              <a:solidFill>
                <a:schemeClr val="bg1">
                  <a:lumMod val="75000"/>
                </a:schemeClr>
              </a:solidFill>
              <a:effectLst/>
              <a:uLnTx/>
              <a:uFillTx/>
              <a:latin typeface="Calibri" panose="020F0502020204030204" charset="0"/>
              <a:ea typeface="+mn-ea"/>
              <a:cs typeface="Calibri" panose="020F0502020204030204" charset="0"/>
            </a:endParaRPr>
          </a:p>
        </p:txBody>
      </p:sp>
      <p:pic>
        <p:nvPicPr>
          <p:cNvPr id="9" name="图片 8"/>
          <p:cNvPicPr>
            <a:picLocks noChangeAspect="1"/>
          </p:cNvPicPr>
          <p:nvPr userDrawn="1"/>
        </p:nvPicPr>
        <p:blipFill>
          <a:blip r:embed="rId9"/>
          <a:stretch>
            <a:fillRect/>
          </a:stretch>
        </p:blipFill>
        <p:spPr>
          <a:xfrm>
            <a:off x="10214367" y="432000"/>
            <a:ext cx="1440000" cy="439200"/>
          </a:xfrm>
          <a:prstGeom prst="rect">
            <a:avLst/>
          </a:prstGeom>
        </p:spPr>
      </p:pic>
      <p:sp>
        <p:nvSpPr>
          <p:cNvPr id="2" name="GSEDS_d46a6755_05f6c2c9_1_7"/>
          <p:cNvSpPr txBox="1">
            <a:spLocks noChangeAspect="1"/>
          </p:cNvSpPr>
          <p:nvPr userDrawn="1"/>
        </p:nvSpPr>
        <p:spPr bwMode="auto">
          <a:xfrm rot="18900000">
            <a:off x="2160660" y="3024583"/>
            <a:ext cx="7870680" cy="808834"/>
          </a:xfrm>
          <a:prstGeom prst="rect">
            <a:avLst/>
          </a:prstGeom>
          <a:noFill/>
          <a:ln w="9525">
            <a:noFill/>
            <a:miter lim="800000"/>
          </a:ln>
        </p:spPr>
        <p:txBody>
          <a:bodyPr vert="horz" wrap="none" lIns="99980" tIns="49986" rIns="99980" bIns="49986" rtlCol="0" anchor="ctr" anchorCtr="1">
            <a:spAutoFit/>
          </a:bodyPr>
          <a:lstStyle/>
          <a:p>
            <a:pPr algn="ctr" defTabSz="1001395" eaLnBrk="0" hangingPunct="0"/>
            <a:r>
              <a:rPr kumimoji="0" lang="en-US" sz="4600" b="0" i="0" u="none" normalizeH="0" smtClean="0">
                <a:solidFill>
                  <a:srgbClr val="808080">
                    <a:alpha val="3137"/>
                  </a:srgbClr>
                </a:solidFill>
                <a:latin typeface="宋体" panose="02010600030101010101" pitchFamily="2" charset="-122"/>
                <a:ea typeface="宋体" panose="02010600030101010101" pitchFamily="2" charset="-122"/>
                <a:cs typeface="Arial" panose="020B0604020202020204" pitchFamily="34" charset="0"/>
                <a:sym typeface="宋体" panose="02010600030101010101" pitchFamily="2" charset="-122"/>
              </a:rPr>
              <a:t>255830  da hua  2024-05-15</a:t>
            </a:r>
            <a:endParaRPr kumimoji="0" lang="en-US" sz="4600" b="0" i="0" u="none" normalizeH="0" dirty="0" smtClean="0">
              <a:solidFill>
                <a:srgbClr val="808080">
                  <a:alpha val="3137"/>
                </a:srgbClr>
              </a:solidFill>
              <a:latin typeface="宋体" panose="02010600030101010101" pitchFamily="2" charset="-122"/>
              <a:ea typeface="宋体" panose="02010600030101010101" pitchFamily="2" charset="-122"/>
              <a:cs typeface="Arial" panose="020B0604020202020204" pitchFamily="34" charset="0"/>
              <a:sym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l" defTabSz="802005" rtl="0" eaLnBrk="0" fontAlgn="base" hangingPunct="0">
        <a:spcBef>
          <a:spcPct val="0"/>
        </a:spcBef>
        <a:spcAft>
          <a:spcPct val="0"/>
        </a:spcAft>
        <a:defRPr sz="3200" b="1" baseline="0">
          <a:solidFill>
            <a:schemeClr val="tx1">
              <a:lumMod val="75000"/>
              <a:lumOff val="25000"/>
            </a:schemeClr>
          </a:solidFill>
          <a:latin typeface="Calibri" panose="020F0502020204030204" charset="0"/>
          <a:ea typeface="+mj-ea"/>
          <a:cs typeface="Calibri" panose="020F0502020204030204" charset="0"/>
        </a:defRPr>
      </a:lvl1pPr>
      <a:lvl2pPr algn="l" defTabSz="802005" rtl="0"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2pPr>
      <a:lvl3pPr algn="l" defTabSz="802005" rtl="0"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3pPr>
      <a:lvl4pPr algn="l" defTabSz="802005" rtl="0"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4pPr>
      <a:lvl5pPr algn="l" defTabSz="802005" rtl="0" eaLnBrk="0" fontAlgn="base" hangingPunct="0">
        <a:spcBef>
          <a:spcPct val="0"/>
        </a:spcBef>
        <a:spcAft>
          <a:spcPct val="0"/>
        </a:spcAft>
        <a:defRPr sz="3500">
          <a:solidFill>
            <a:srgbClr val="990000"/>
          </a:solidFill>
          <a:latin typeface="FrutigerNext LT Medium" pitchFamily="34" charset="0"/>
          <a:ea typeface="黑体" panose="02010609060101010101" pitchFamily="2" charset="-122"/>
        </a:defRPr>
      </a:lvl5pPr>
      <a:lvl6pPr marL="457200" algn="l" defTabSz="802005" rtl="0" fontAlgn="base">
        <a:spcBef>
          <a:spcPct val="0"/>
        </a:spcBef>
        <a:spcAft>
          <a:spcPct val="0"/>
        </a:spcAft>
        <a:defRPr sz="3500">
          <a:solidFill>
            <a:srgbClr val="990000"/>
          </a:solidFill>
          <a:latin typeface="FrutigerNext LT Medium" pitchFamily="34" charset="0"/>
          <a:ea typeface="黑体" panose="02010609060101010101" pitchFamily="2" charset="-122"/>
        </a:defRPr>
      </a:lvl6pPr>
      <a:lvl7pPr marL="914400" algn="l" defTabSz="802005" rtl="0" fontAlgn="base">
        <a:spcBef>
          <a:spcPct val="0"/>
        </a:spcBef>
        <a:spcAft>
          <a:spcPct val="0"/>
        </a:spcAft>
        <a:defRPr sz="3500">
          <a:solidFill>
            <a:srgbClr val="990000"/>
          </a:solidFill>
          <a:latin typeface="FrutigerNext LT Medium" pitchFamily="34" charset="0"/>
          <a:ea typeface="黑体" panose="02010609060101010101" pitchFamily="2" charset="-122"/>
        </a:defRPr>
      </a:lvl7pPr>
      <a:lvl8pPr marL="1371600" algn="l" defTabSz="802005" rtl="0" fontAlgn="base">
        <a:spcBef>
          <a:spcPct val="0"/>
        </a:spcBef>
        <a:spcAft>
          <a:spcPct val="0"/>
        </a:spcAft>
        <a:defRPr sz="3500">
          <a:solidFill>
            <a:srgbClr val="990000"/>
          </a:solidFill>
          <a:latin typeface="FrutigerNext LT Medium" pitchFamily="34" charset="0"/>
          <a:ea typeface="黑体" panose="02010609060101010101" pitchFamily="2" charset="-122"/>
        </a:defRPr>
      </a:lvl8pPr>
      <a:lvl9pPr marL="1828800" algn="l" defTabSz="802005" rtl="0" fontAlgn="base">
        <a:spcBef>
          <a:spcPct val="0"/>
        </a:spcBef>
        <a:spcAft>
          <a:spcPct val="0"/>
        </a:spcAft>
        <a:defRPr sz="3500">
          <a:solidFill>
            <a:srgbClr val="990000"/>
          </a:solidFill>
          <a:latin typeface="FrutigerNext LT Medium" pitchFamily="34" charset="0"/>
          <a:ea typeface="黑体" panose="02010609060101010101" pitchFamily="2" charset="-122"/>
        </a:defRPr>
      </a:lvl9pPr>
    </p:titleStyle>
    <p:bodyStyle>
      <a:lvl1pPr marL="301625" indent="-301625" algn="l" defTabSz="802005" rtl="0" eaLnBrk="0" fontAlgn="base" hangingPunct="0">
        <a:lnSpc>
          <a:spcPct val="140000"/>
        </a:lnSpc>
        <a:spcBef>
          <a:spcPct val="30000"/>
        </a:spcBef>
        <a:spcAft>
          <a:spcPct val="0"/>
        </a:spcAft>
        <a:buClr>
          <a:srgbClr val="808080"/>
        </a:buClr>
        <a:buSzPct val="60000"/>
        <a:buFont typeface="Wingdings" panose="05000000000000000000" pitchFamily="2" charset="2"/>
        <a:buChar char="l"/>
        <a:defRPr sz="1800" baseline="0">
          <a:solidFill>
            <a:schemeClr val="tx1"/>
          </a:solidFill>
          <a:latin typeface="Calibri" panose="020F0502020204030204" charset="0"/>
          <a:ea typeface="微软雅黑" panose="020B0503020204020204" pitchFamily="34" charset="-122"/>
          <a:cs typeface="Calibri" panose="020F0502020204030204" charset="0"/>
        </a:defRPr>
      </a:lvl1pPr>
      <a:lvl2pPr marL="654050" indent="-252730" algn="l" defTabSz="802005" rtl="0" eaLnBrk="0" fontAlgn="base" hangingPunct="0">
        <a:lnSpc>
          <a:spcPct val="140000"/>
        </a:lnSpc>
        <a:spcBef>
          <a:spcPct val="30000"/>
        </a:spcBef>
        <a:spcAft>
          <a:spcPct val="0"/>
        </a:spcAft>
        <a:buClr>
          <a:schemeClr val="tx1"/>
        </a:buClr>
        <a:buSzPct val="50000"/>
        <a:buFont typeface="Wingdings" panose="05000000000000000000" pitchFamily="2" charset="2"/>
        <a:buChar char="p"/>
        <a:defRPr sz="1600" baseline="0">
          <a:solidFill>
            <a:schemeClr val="tx1"/>
          </a:solidFill>
          <a:latin typeface="Calibri" panose="020F0502020204030204" charset="0"/>
          <a:ea typeface="微软雅黑" panose="020B0503020204020204" pitchFamily="34" charset="-122"/>
          <a:cs typeface="Calibri" panose="020F0502020204030204" charset="0"/>
        </a:defRPr>
      </a:lvl2pPr>
      <a:lvl3pPr marL="1003300" indent="-201930" algn="l" defTabSz="802005" rtl="0" eaLnBrk="0" fontAlgn="base" hangingPunct="0">
        <a:lnSpc>
          <a:spcPct val="140000"/>
        </a:lnSpc>
        <a:spcBef>
          <a:spcPct val="30000"/>
        </a:spcBef>
        <a:spcAft>
          <a:spcPct val="0"/>
        </a:spcAft>
        <a:buSzPct val="50000"/>
        <a:buFont typeface="Wingdings" panose="05000000000000000000" pitchFamily="2" charset="2"/>
        <a:buChar char="n"/>
        <a:defRPr sz="1400" baseline="0">
          <a:solidFill>
            <a:schemeClr val="tx1"/>
          </a:solidFill>
          <a:latin typeface="Calibri" panose="020F0502020204030204" charset="0"/>
          <a:ea typeface="微软雅黑" panose="020B0503020204020204" pitchFamily="34" charset="-122"/>
          <a:cs typeface="Calibri" panose="020F0502020204030204" charset="0"/>
        </a:defRPr>
      </a:lvl3pPr>
      <a:lvl4pPr marL="1400175" indent="-198755" algn="l" defTabSz="802005" rtl="0" eaLnBrk="0" fontAlgn="base" hangingPunct="0">
        <a:lnSpc>
          <a:spcPct val="140000"/>
        </a:lnSpc>
        <a:spcBef>
          <a:spcPct val="30000"/>
        </a:spcBef>
        <a:spcAft>
          <a:spcPct val="0"/>
        </a:spcAft>
        <a:buChar char="–"/>
        <a:defRPr sz="1200" baseline="0">
          <a:solidFill>
            <a:schemeClr val="tx1"/>
          </a:solidFill>
          <a:latin typeface="Calibri" panose="020F0502020204030204" charset="0"/>
          <a:ea typeface="微软雅黑" panose="020B0503020204020204" pitchFamily="34" charset="-122"/>
          <a:cs typeface="Calibri" panose="020F0502020204030204" charset="0"/>
        </a:defRPr>
      </a:lvl4pPr>
      <a:lvl5pPr marL="1802130" indent="-201930" algn="l" defTabSz="802005" rtl="0" eaLnBrk="0" fontAlgn="base" hangingPunct="0">
        <a:lnSpc>
          <a:spcPct val="140000"/>
        </a:lnSpc>
        <a:spcBef>
          <a:spcPct val="30000"/>
        </a:spcBef>
        <a:spcAft>
          <a:spcPct val="0"/>
        </a:spcAft>
        <a:buFont typeface="FrutigerNext LT Medium" pitchFamily="34" charset="0"/>
        <a:buChar char="~"/>
        <a:defRPr sz="1200" baseline="0">
          <a:solidFill>
            <a:schemeClr val="tx1"/>
          </a:solidFill>
          <a:latin typeface="Calibri" panose="020F0502020204030204" charset="0"/>
          <a:ea typeface="微软雅黑" panose="020B0503020204020204" pitchFamily="34" charset="-122"/>
          <a:cs typeface="Calibri" panose="020F0502020204030204" charset="0"/>
        </a:defRPr>
      </a:lvl5pPr>
      <a:lvl6pPr marL="2259330" indent="-201930" algn="l" defTabSz="802005"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530" indent="-201930" algn="l" defTabSz="802005"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730" indent="-201930" algn="l" defTabSz="802005"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930" indent="-201930" algn="l" defTabSz="802005"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notesSlide" Target="../notesSlides/notesSlide30.xml"/><Relationship Id="rId7" Type="http://schemas.openxmlformats.org/officeDocument/2006/relationships/image" Target="../media/image46.wmf"/><Relationship Id="rId12" Type="http://schemas.openxmlformats.org/officeDocument/2006/relationships/image" Target="../media/image51.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0.jpeg"/><Relationship Id="rId5" Type="http://schemas.openxmlformats.org/officeDocument/2006/relationships/image" Target="../media/image45.wmf"/><Relationship Id="rId10" Type="http://schemas.openxmlformats.org/officeDocument/2006/relationships/image" Target="../media/image49.png"/><Relationship Id="rId4" Type="http://schemas.openxmlformats.org/officeDocument/2006/relationships/oleObject" Target="../embeddings/oleObject1.bin"/><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NUL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90.pn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emf"/><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96.png"/><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100.png"/><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0"/>
          </p:nvPr>
        </p:nvSpPr>
        <p:spPr>
          <a:xfrm>
            <a:off x="1219200" y="1327626"/>
            <a:ext cx="9744000" cy="781752"/>
          </a:xfrm>
        </p:spPr>
        <p:txBody>
          <a:bodyPr/>
          <a:lstStyle/>
          <a:p>
            <a:r>
              <a:rPr lang="en-US" altLang="zh-CN" dirty="0" smtClean="0">
                <a:ea typeface="宋体" panose="02010600030101010101" pitchFamily="2" charset="-122"/>
              </a:rPr>
              <a:t>General Password </a:t>
            </a:r>
            <a:r>
              <a:rPr lang="en-US" altLang="zh-CN" dirty="0">
                <a:ea typeface="宋体" panose="02010600030101010101" pitchFamily="2" charset="-122"/>
              </a:rPr>
              <a:t>P</a:t>
            </a:r>
            <a:r>
              <a:rPr lang="en-US" altLang="zh-CN" dirty="0" smtClean="0">
                <a:ea typeface="宋体" panose="02010600030101010101" pitchFamily="2" charset="-122"/>
              </a:rPr>
              <a:t>roblem </a:t>
            </a:r>
            <a:r>
              <a:rPr lang="en-US" altLang="zh-CN" dirty="0">
                <a:ea typeface="宋体" panose="02010600030101010101" pitchFamily="2" charset="-122"/>
              </a:rPr>
              <a:t>T</a:t>
            </a:r>
            <a:r>
              <a:rPr lang="en-US" altLang="zh-CN" dirty="0" smtClean="0">
                <a:ea typeface="宋体" panose="02010600030101010101" pitchFamily="2" charset="-122"/>
              </a:rPr>
              <a:t>roubleshooting</a:t>
            </a:r>
            <a:endParaRPr lang="zh-CN" altLang="en-US" dirty="0">
              <a:ea typeface="宋体" panose="02010600030101010101" pitchFamily="2" charset="-122"/>
            </a:endParaRPr>
          </a:p>
        </p:txBody>
      </p:sp>
      <p:sp>
        <p:nvSpPr>
          <p:cNvPr id="10" name="文本占位符 9"/>
          <p:cNvSpPr>
            <a:spLocks noGrp="1"/>
          </p:cNvSpPr>
          <p:nvPr>
            <p:ph type="body" sz="quarter" idx="12"/>
          </p:nvPr>
        </p:nvSpPr>
        <p:spPr>
          <a:xfrm>
            <a:off x="1229831" y="5839491"/>
            <a:ext cx="9744000" cy="312650"/>
          </a:xfrm>
        </p:spPr>
        <p:txBody>
          <a:bodyPr/>
          <a:lstStyle/>
          <a:p>
            <a:r>
              <a:rPr lang="en-US" altLang="zh-CN" dirty="0" smtClean="0"/>
              <a:t>Ellen Guo</a:t>
            </a:r>
            <a:endParaRPr lang="en-US" dirty="0"/>
          </a:p>
        </p:txBody>
      </p:sp>
      <p:sp>
        <p:nvSpPr>
          <p:cNvPr id="12" name="文本占位符 11"/>
          <p:cNvSpPr>
            <a:spLocks noGrp="1"/>
          </p:cNvSpPr>
          <p:nvPr>
            <p:ph type="body" sz="quarter" idx="14"/>
          </p:nvPr>
        </p:nvSpPr>
        <p:spPr>
          <a:xfrm>
            <a:off x="1227773" y="6126554"/>
            <a:ext cx="9744000" cy="312650"/>
          </a:xfrm>
        </p:spPr>
        <p:txBody>
          <a:bodyPr/>
          <a:lstStyle/>
          <a:p>
            <a:r>
              <a:rPr lang="en-US" dirty="0" smtClean="0"/>
              <a:t>2024.05</a:t>
            </a:r>
            <a:endParaRPr lang="en-US" dirty="0"/>
          </a:p>
        </p:txBody>
      </p:sp>
      <p:pic>
        <p:nvPicPr>
          <p:cNvPr id="4" name="图片占位符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0363" b="10363"/>
          <a:stretch>
            <a:fillRect/>
          </a:stretch>
        </p:blip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anose="02010600030101010101" pitchFamily="2" charset="-122"/>
              </a:rPr>
              <a:t>Initialize on </a:t>
            </a:r>
            <a:r>
              <a:rPr lang="en-US" altLang="zh-CN" dirty="0"/>
              <a:t>Webpage</a:t>
            </a:r>
            <a:endParaRPr lang="zh-CN" altLang="en-US" dirty="0"/>
          </a:p>
        </p:txBody>
      </p:sp>
      <p:sp>
        <p:nvSpPr>
          <p:cNvPr id="3" name="文本占位符 2"/>
          <p:cNvSpPr>
            <a:spLocks noGrp="1"/>
          </p:cNvSpPr>
          <p:nvPr>
            <p:ph sz="quarter" idx="10"/>
          </p:nvPr>
        </p:nvSpPr>
        <p:spPr>
          <a:xfrm>
            <a:off x="617220" y="1283970"/>
            <a:ext cx="5379720" cy="5132705"/>
          </a:xfrm>
        </p:spPr>
        <p:txBody>
          <a:bodyPr/>
          <a:lstStyle/>
          <a:p>
            <a:pPr marL="0" indent="0">
              <a:buNone/>
            </a:pPr>
            <a:r>
              <a:rPr lang="en-US" altLang="zh-CN" dirty="0"/>
              <a:t>2</a:t>
            </a:r>
            <a:r>
              <a:rPr lang="zh-CN" altLang="en-US" dirty="0" smtClean="0"/>
              <a:t>）</a:t>
            </a:r>
            <a:r>
              <a:rPr lang="en-US" altLang="zh-CN" dirty="0"/>
              <a:t> Initialize the remote device</a:t>
            </a:r>
            <a:endParaRPr lang="zh-CN" altLang="en-US" dirty="0"/>
          </a:p>
          <a:p>
            <a:pPr marL="0" indent="0">
              <a:buNone/>
            </a:pPr>
            <a:r>
              <a:rPr lang="en-US" altLang="zh-CN" dirty="0" smtClean="0"/>
              <a:t>NVR </a:t>
            </a:r>
            <a:r>
              <a:rPr lang="en-US" altLang="zh-CN" dirty="0"/>
              <a:t>can initialize remote devices </a:t>
            </a:r>
            <a:r>
              <a:rPr lang="en-US" altLang="zh-CN" dirty="0" smtClean="0"/>
              <a:t>within </a:t>
            </a:r>
            <a:r>
              <a:rPr lang="en-US" altLang="zh-CN" dirty="0"/>
              <a:t>the same </a:t>
            </a:r>
            <a:r>
              <a:rPr lang="en-US" altLang="zh-CN" dirty="0" smtClean="0"/>
              <a:t>LAN.</a:t>
            </a:r>
          </a:p>
          <a:p>
            <a:pPr marL="0" indent="0">
              <a:buNone/>
            </a:pPr>
            <a:r>
              <a:rPr lang="en-US" altLang="zh-CN" dirty="0" smtClean="0"/>
              <a:t>Step1</a:t>
            </a:r>
            <a:r>
              <a:rPr lang="zh-CN" altLang="en-US" dirty="0" smtClean="0"/>
              <a:t>：</a:t>
            </a:r>
            <a:r>
              <a:rPr lang="en-US" altLang="zh-CN" dirty="0"/>
              <a:t> Log in to the WEB configuration page of the </a:t>
            </a:r>
            <a:r>
              <a:rPr lang="en-US" altLang="zh-CN" dirty="0" smtClean="0"/>
              <a:t>NVR.</a:t>
            </a:r>
            <a:endParaRPr lang="zh-CN" altLang="en-US" dirty="0" smtClean="0"/>
          </a:p>
          <a:p>
            <a:pPr marL="0" indent="0">
              <a:buNone/>
            </a:pPr>
            <a:r>
              <a:rPr lang="en-US" altLang="zh-CN" dirty="0" smtClean="0"/>
              <a:t>Step2</a:t>
            </a:r>
            <a:r>
              <a:rPr lang="zh-CN" altLang="en-US" dirty="0" smtClean="0"/>
              <a:t>：</a:t>
            </a:r>
            <a:r>
              <a:rPr lang="en-US" altLang="zh-CN" dirty="0"/>
              <a:t>Select Settings &gt; Camera &gt; Remote Device. The Remote Device page </a:t>
            </a:r>
            <a:r>
              <a:rPr lang="en-US" altLang="zh-CN" dirty="0" smtClean="0"/>
              <a:t>will be displayed here.</a:t>
            </a:r>
          </a:p>
          <a:p>
            <a:pPr marL="0" indent="0">
              <a:buNone/>
            </a:pPr>
            <a:r>
              <a:rPr lang="en-US" altLang="zh-CN" dirty="0" smtClean="0"/>
              <a:t>Step3</a:t>
            </a:r>
            <a:r>
              <a:rPr lang="zh-CN" altLang="en-US" dirty="0" smtClean="0"/>
              <a:t>：</a:t>
            </a:r>
            <a:r>
              <a:rPr lang="en-US" altLang="zh-CN" dirty="0"/>
              <a:t>Click </a:t>
            </a:r>
            <a:r>
              <a:rPr lang="en-US" altLang="zh-CN" dirty="0" smtClean="0"/>
              <a:t>“Search Device” </a:t>
            </a:r>
            <a:r>
              <a:rPr lang="en-US" altLang="zh-CN" dirty="0"/>
              <a:t>and select </a:t>
            </a:r>
            <a:r>
              <a:rPr lang="en-US" altLang="zh-CN" dirty="0" smtClean="0"/>
              <a:t>“Uninitialized”. </a:t>
            </a:r>
            <a:r>
              <a:rPr lang="en-US" altLang="zh-CN" dirty="0"/>
              <a:t>The uninitialized remote device </a:t>
            </a:r>
            <a:r>
              <a:rPr lang="en-US" altLang="zh-CN" dirty="0" smtClean="0"/>
              <a:t>will be displayed here.</a:t>
            </a:r>
          </a:p>
          <a:p>
            <a:pPr marL="0" indent="0">
              <a:buNone/>
            </a:pPr>
            <a:r>
              <a:rPr lang="en-US" altLang="zh-CN" dirty="0" smtClean="0">
                <a:sym typeface="+mn-ea"/>
              </a:rPr>
              <a:t>Step4</a:t>
            </a:r>
            <a:r>
              <a:rPr lang="zh-CN" altLang="en-US" dirty="0" smtClean="0">
                <a:sym typeface="+mn-ea"/>
              </a:rPr>
              <a:t>：</a:t>
            </a:r>
            <a:r>
              <a:rPr lang="en-US" altLang="zh-CN" dirty="0">
                <a:sym typeface="+mn-ea"/>
              </a:rPr>
              <a:t>Select an uninitialized remote device and click Initialize. The Password Reset page </a:t>
            </a:r>
            <a:r>
              <a:rPr lang="en-US" altLang="zh-CN" dirty="0" smtClean="0">
                <a:sym typeface="+mn-ea"/>
              </a:rPr>
              <a:t>will be displayed.</a:t>
            </a:r>
            <a:endParaRPr lang="zh-CN" altLang="en-US" dirty="0"/>
          </a:p>
          <a:p>
            <a:pPr marL="0" indent="0">
              <a:buNone/>
            </a:pPr>
            <a:endParaRPr lang="zh-CN" altLang="en-US" dirty="0"/>
          </a:p>
        </p:txBody>
      </p:sp>
      <p:pic>
        <p:nvPicPr>
          <p:cNvPr id="4" name="图片 3"/>
          <p:cNvPicPr>
            <a:picLocks noChangeAspect="1"/>
          </p:cNvPicPr>
          <p:nvPr>
            <p:custDataLst>
              <p:tags r:id="rId1"/>
            </p:custDataLst>
          </p:nvPr>
        </p:nvPicPr>
        <p:blipFill>
          <a:blip r:embed="rId5"/>
          <a:stretch>
            <a:fillRect/>
          </a:stretch>
        </p:blipFill>
        <p:spPr>
          <a:xfrm>
            <a:off x="6285865" y="1283970"/>
            <a:ext cx="4664075" cy="2207895"/>
          </a:xfrm>
          <a:prstGeom prst="rect">
            <a:avLst/>
          </a:prstGeom>
        </p:spPr>
      </p:pic>
      <p:pic>
        <p:nvPicPr>
          <p:cNvPr id="5" name="图片 4"/>
          <p:cNvPicPr>
            <a:picLocks noChangeAspect="1"/>
          </p:cNvPicPr>
          <p:nvPr>
            <p:custDataLst>
              <p:tags r:id="rId2"/>
            </p:custDataLst>
          </p:nvPr>
        </p:nvPicPr>
        <p:blipFill>
          <a:blip r:embed="rId6"/>
          <a:stretch>
            <a:fillRect/>
          </a:stretch>
        </p:blipFill>
        <p:spPr>
          <a:xfrm>
            <a:off x="6285865" y="3581400"/>
            <a:ext cx="4664075" cy="248856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anose="02010600030101010101" pitchFamily="2" charset="-122"/>
              </a:rPr>
              <a:t>Initialize on </a:t>
            </a:r>
            <a:r>
              <a:rPr lang="en-US" altLang="zh-CN" dirty="0"/>
              <a:t>Webpage</a:t>
            </a:r>
            <a:endParaRPr lang="zh-CN" altLang="en-US" dirty="0"/>
          </a:p>
        </p:txBody>
      </p:sp>
      <p:sp>
        <p:nvSpPr>
          <p:cNvPr id="3" name="文本占位符 2"/>
          <p:cNvSpPr>
            <a:spLocks noGrp="1"/>
          </p:cNvSpPr>
          <p:nvPr>
            <p:ph sz="quarter" idx="10"/>
          </p:nvPr>
        </p:nvSpPr>
        <p:spPr>
          <a:xfrm>
            <a:off x="567525" y="1055370"/>
            <a:ext cx="10985500" cy="5132705"/>
          </a:xfrm>
        </p:spPr>
        <p:txBody>
          <a:bodyPr/>
          <a:lstStyle/>
          <a:p>
            <a:pPr marL="0" indent="0">
              <a:buNone/>
            </a:pPr>
            <a:r>
              <a:rPr lang="en-US" altLang="zh-CN" dirty="0" smtClean="0"/>
              <a:t>Step5</a:t>
            </a:r>
            <a:r>
              <a:rPr lang="zh-CN" altLang="en-US" dirty="0" smtClean="0"/>
              <a:t>：</a:t>
            </a:r>
            <a:r>
              <a:rPr lang="en-US" altLang="zh-CN" dirty="0"/>
              <a:t>Set the password for the remote </a:t>
            </a:r>
            <a:r>
              <a:rPr lang="en-US" altLang="zh-CN" dirty="0" smtClean="0"/>
              <a:t>device</a:t>
            </a:r>
          </a:p>
          <a:p>
            <a:pPr marL="0" indent="0">
              <a:buNone/>
            </a:pPr>
            <a:r>
              <a:rPr lang="en-US" altLang="zh-CN" dirty="0" smtClean="0"/>
              <a:t>If “Use </a:t>
            </a:r>
            <a:r>
              <a:rPr lang="en-US" altLang="zh-CN" dirty="0"/>
              <a:t>local password and </a:t>
            </a:r>
            <a:r>
              <a:rPr lang="en-US" altLang="zh-CN" dirty="0" smtClean="0"/>
              <a:t>email” </a:t>
            </a:r>
            <a:r>
              <a:rPr lang="en-US" altLang="zh-CN" dirty="0"/>
              <a:t>is selected, the remote </a:t>
            </a:r>
            <a:r>
              <a:rPr lang="en-US" altLang="zh-CN" dirty="0" smtClean="0"/>
              <a:t>will device </a:t>
            </a:r>
            <a:r>
              <a:rPr lang="en-US" altLang="zh-CN" dirty="0"/>
              <a:t>automatically </a:t>
            </a:r>
            <a:r>
              <a:rPr lang="en-US" altLang="zh-CN" dirty="0" smtClean="0"/>
              <a:t>use </a:t>
            </a:r>
            <a:r>
              <a:rPr lang="en-US" altLang="zh-CN" dirty="0"/>
              <a:t>the password and email address of the admin user </a:t>
            </a:r>
            <a:r>
              <a:rPr lang="en-US" altLang="zh-CN" dirty="0" smtClean="0"/>
              <a:t>from </a:t>
            </a:r>
            <a:r>
              <a:rPr lang="en-US" altLang="zh-CN" dirty="0"/>
              <a:t>the current device</a:t>
            </a:r>
            <a:r>
              <a:rPr lang="en-US" altLang="zh-CN" dirty="0" smtClean="0"/>
              <a:t>.</a:t>
            </a:r>
          </a:p>
          <a:p>
            <a:pPr marL="0" indent="0">
              <a:buNone/>
            </a:pPr>
            <a:r>
              <a:rPr lang="en-US" altLang="zh-CN" dirty="0" smtClean="0"/>
              <a:t>If “Use </a:t>
            </a:r>
            <a:r>
              <a:rPr lang="en-US" altLang="zh-CN" dirty="0"/>
              <a:t>local password and </a:t>
            </a:r>
            <a:r>
              <a:rPr lang="en-US" altLang="zh-CN" dirty="0" smtClean="0"/>
              <a:t>email” </a:t>
            </a:r>
            <a:r>
              <a:rPr lang="en-US" altLang="zh-CN" dirty="0"/>
              <a:t>is </a:t>
            </a:r>
            <a:r>
              <a:rPr lang="en-US" altLang="zh-CN" dirty="0" smtClean="0"/>
              <a:t>not selected</a:t>
            </a:r>
            <a:r>
              <a:rPr lang="en-US" altLang="zh-CN" dirty="0"/>
              <a:t>, </a:t>
            </a:r>
            <a:r>
              <a:rPr lang="en-US" altLang="zh-CN" dirty="0" smtClean="0"/>
              <a:t>then you need to set </a:t>
            </a:r>
            <a:r>
              <a:rPr lang="en-US" altLang="zh-CN" dirty="0"/>
              <a:t>the password and email </a:t>
            </a:r>
            <a:r>
              <a:rPr lang="en-US" altLang="zh-CN" dirty="0" smtClean="0"/>
              <a:t>address as prompted.</a:t>
            </a:r>
            <a:endParaRPr lang="zh-CN" altLang="en-US" dirty="0" smtClean="0"/>
          </a:p>
          <a:p>
            <a:pPr marL="0" indent="0">
              <a:buNone/>
            </a:pPr>
            <a:endParaRPr lang="zh-CN" altLang="en-US" dirty="0"/>
          </a:p>
        </p:txBody>
      </p:sp>
      <p:pic>
        <p:nvPicPr>
          <p:cNvPr id="4" name="图片 3"/>
          <p:cNvPicPr>
            <a:picLocks noChangeAspect="1"/>
          </p:cNvPicPr>
          <p:nvPr/>
        </p:nvPicPr>
        <p:blipFill>
          <a:blip r:embed="rId3"/>
          <a:stretch>
            <a:fillRect/>
          </a:stretch>
        </p:blipFill>
        <p:spPr>
          <a:xfrm>
            <a:off x="2886489" y="2926315"/>
            <a:ext cx="4895850" cy="344593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anose="02010600030101010101" pitchFamily="2" charset="-122"/>
              </a:rPr>
              <a:t>Initialize on </a:t>
            </a:r>
            <a:r>
              <a:rPr lang="en-US" altLang="zh-CN" dirty="0"/>
              <a:t>Webpage</a:t>
            </a:r>
            <a:endParaRPr lang="zh-CN" altLang="en-US" dirty="0"/>
          </a:p>
        </p:txBody>
      </p:sp>
      <p:sp>
        <p:nvSpPr>
          <p:cNvPr id="3" name="文本占位符 2"/>
          <p:cNvSpPr>
            <a:spLocks noGrp="1"/>
          </p:cNvSpPr>
          <p:nvPr>
            <p:ph sz="quarter" idx="10"/>
          </p:nvPr>
        </p:nvSpPr>
        <p:spPr>
          <a:xfrm>
            <a:off x="617220" y="1283970"/>
            <a:ext cx="10985500" cy="5132705"/>
          </a:xfrm>
        </p:spPr>
        <p:txBody>
          <a:bodyPr/>
          <a:lstStyle/>
          <a:p>
            <a:pPr marL="0" indent="0">
              <a:buNone/>
            </a:pPr>
            <a:r>
              <a:rPr lang="en-US" altLang="zh-CN" dirty="0" smtClean="0"/>
              <a:t>Step6</a:t>
            </a:r>
            <a:r>
              <a:rPr lang="zh-CN" altLang="en-US" dirty="0" smtClean="0"/>
              <a:t>：</a:t>
            </a:r>
            <a:r>
              <a:rPr lang="en-US" altLang="zh-CN" dirty="0"/>
              <a:t>Click </a:t>
            </a:r>
            <a:r>
              <a:rPr lang="en-US" altLang="zh-CN" dirty="0" smtClean="0"/>
              <a:t>“Next”. </a:t>
            </a:r>
            <a:r>
              <a:rPr lang="en-US" altLang="zh-CN" dirty="0"/>
              <a:t>The Change IP page </a:t>
            </a:r>
            <a:r>
              <a:rPr lang="en-US" altLang="zh-CN" dirty="0" smtClean="0"/>
              <a:t>will be given. </a:t>
            </a:r>
            <a:r>
              <a:rPr lang="en-US" altLang="zh-CN" dirty="0"/>
              <a:t>Set the remote IP address </a:t>
            </a:r>
            <a:r>
              <a:rPr lang="en-US" altLang="zh-CN" dirty="0" smtClean="0"/>
              <a:t>based on plan, </a:t>
            </a:r>
            <a:r>
              <a:rPr lang="en-US" altLang="zh-CN" dirty="0"/>
              <a:t>as shown in the </a:t>
            </a:r>
            <a:r>
              <a:rPr lang="en-US" altLang="zh-CN" dirty="0" smtClean="0"/>
              <a:t>figure below.</a:t>
            </a:r>
            <a:endParaRPr lang="zh-CN" altLang="en-US" dirty="0"/>
          </a:p>
          <a:p>
            <a:pPr marL="0" indent="0">
              <a:buNone/>
            </a:pPr>
            <a:endParaRPr lang="zh-CN" altLang="en-US" dirty="0"/>
          </a:p>
        </p:txBody>
      </p:sp>
      <p:pic>
        <p:nvPicPr>
          <p:cNvPr id="5" name="图片 4"/>
          <p:cNvPicPr>
            <a:picLocks noChangeAspect="1"/>
          </p:cNvPicPr>
          <p:nvPr/>
        </p:nvPicPr>
        <p:blipFill>
          <a:blip r:embed="rId3"/>
          <a:stretch>
            <a:fillRect/>
          </a:stretch>
        </p:blipFill>
        <p:spPr>
          <a:xfrm>
            <a:off x="2653749" y="1919325"/>
            <a:ext cx="5917537" cy="418923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anose="02010600030101010101" pitchFamily="2" charset="-122"/>
              </a:rPr>
              <a:t>Initialize on </a:t>
            </a:r>
            <a:r>
              <a:rPr lang="en-US" altLang="zh-CN" dirty="0"/>
              <a:t>Webpage</a:t>
            </a:r>
            <a:endParaRPr lang="zh-CN" altLang="en-US" dirty="0"/>
          </a:p>
        </p:txBody>
      </p:sp>
      <p:sp>
        <p:nvSpPr>
          <p:cNvPr id="3" name="文本占位符 2"/>
          <p:cNvSpPr>
            <a:spLocks noGrp="1"/>
          </p:cNvSpPr>
          <p:nvPr>
            <p:ph sz="quarter" idx="10"/>
          </p:nvPr>
        </p:nvSpPr>
        <p:spPr>
          <a:xfrm>
            <a:off x="617220" y="1283970"/>
            <a:ext cx="10985500" cy="5132705"/>
          </a:xfrm>
        </p:spPr>
        <p:txBody>
          <a:bodyPr/>
          <a:lstStyle/>
          <a:p>
            <a:pPr marL="0" indent="0">
              <a:buNone/>
            </a:pPr>
            <a:r>
              <a:rPr lang="en-US" altLang="zh-CN" dirty="0" smtClean="0">
                <a:latin typeface="Calibri" panose="020F0502020204030204" pitchFamily="34" charset="0"/>
                <a:cs typeface="Calibri" panose="020F0502020204030204" pitchFamily="34" charset="0"/>
              </a:rPr>
              <a:t>Step7</a:t>
            </a:r>
            <a:r>
              <a:rPr lang="zh-CN" altLang="en-US" dirty="0" smtClean="0">
                <a:latin typeface="Calibri" panose="020F0502020204030204" pitchFamily="34" charset="0"/>
                <a:cs typeface="Calibri" panose="020F0502020204030204" pitchFamily="34" charset="0"/>
              </a:rPr>
              <a:t>：</a:t>
            </a:r>
            <a:r>
              <a:rPr lang="en-US" altLang="zh-CN" dirty="0">
                <a:latin typeface="Calibri" panose="020F0502020204030204" pitchFamily="34" charset="0"/>
                <a:cs typeface="Calibri" panose="020F0502020204030204" pitchFamily="34" charset="0"/>
              </a:rPr>
              <a:t>Click "Next" to display the initialization </a:t>
            </a:r>
            <a:r>
              <a:rPr lang="en-US" altLang="zh-CN" dirty="0" smtClean="0">
                <a:latin typeface="Calibri" panose="020F0502020204030204" pitchFamily="34" charset="0"/>
                <a:cs typeface="Calibri" panose="020F0502020204030204" pitchFamily="34" charset="0"/>
              </a:rPr>
              <a:t>progress bar. </a:t>
            </a:r>
            <a:r>
              <a:rPr lang="en-US" altLang="zh-CN" dirty="0">
                <a:latin typeface="Calibri" panose="020F0502020204030204" pitchFamily="34" charset="0"/>
                <a:cs typeface="Calibri" panose="020F0502020204030204" pitchFamily="34" charset="0"/>
              </a:rPr>
              <a:t>Click OK to complete the </a:t>
            </a:r>
            <a:r>
              <a:rPr lang="en-US" altLang="zh-CN" dirty="0" smtClean="0">
                <a:latin typeface="Calibri" panose="020F0502020204030204" pitchFamily="34" charset="0"/>
                <a:cs typeface="Calibri" panose="020F0502020204030204" pitchFamily="34" charset="0"/>
              </a:rPr>
              <a:t>initialization.</a:t>
            </a:r>
            <a:endParaRPr lang="zh-CN" altLang="en-US" dirty="0">
              <a:latin typeface="Calibri" panose="020F0502020204030204" pitchFamily="34" charset="0"/>
              <a:cs typeface="Calibri" panose="020F0502020204030204" pitchFamily="34" charset="0"/>
            </a:endParaRPr>
          </a:p>
        </p:txBody>
      </p:sp>
      <p:pic>
        <p:nvPicPr>
          <p:cNvPr id="5" name="图片 4"/>
          <p:cNvPicPr>
            <a:picLocks noChangeAspect="1"/>
          </p:cNvPicPr>
          <p:nvPr/>
        </p:nvPicPr>
        <p:blipFill>
          <a:blip r:embed="rId3"/>
          <a:stretch>
            <a:fillRect/>
          </a:stretch>
        </p:blipFill>
        <p:spPr>
          <a:xfrm>
            <a:off x="2291388" y="2017179"/>
            <a:ext cx="6109645" cy="430410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anose="02010600030101010101" pitchFamily="2" charset="-122"/>
              </a:rPr>
              <a:t>Initialize on </a:t>
            </a:r>
            <a:r>
              <a:rPr lang="en-US" altLang="zh-CN" dirty="0" err="1"/>
              <a:t>ConfigTool</a:t>
            </a:r>
            <a:endParaRPr lang="zh-CN" dirty="0">
              <a:ea typeface="宋体" panose="02010600030101010101" pitchFamily="2" charset="-122"/>
            </a:endParaRPr>
          </a:p>
        </p:txBody>
      </p:sp>
      <p:sp>
        <p:nvSpPr>
          <p:cNvPr id="3" name="文本占位符 2"/>
          <p:cNvSpPr>
            <a:spLocks noGrp="1"/>
          </p:cNvSpPr>
          <p:nvPr>
            <p:ph sz="quarter" idx="10"/>
          </p:nvPr>
        </p:nvSpPr>
        <p:spPr>
          <a:xfrm>
            <a:off x="554355" y="1297940"/>
            <a:ext cx="10893425" cy="5188585"/>
          </a:xfrm>
        </p:spPr>
        <p:txBody>
          <a:bodyPr/>
          <a:lstStyle/>
          <a:p>
            <a:pPr marL="0" indent="0">
              <a:buNone/>
            </a:pPr>
            <a:r>
              <a:rPr lang="zh-CN" altLang="en-US" dirty="0"/>
              <a:t>The quick configuration tool </a:t>
            </a:r>
            <a:r>
              <a:rPr lang="zh-CN" altLang="en-US" dirty="0" smtClean="0"/>
              <a:t>(</a:t>
            </a:r>
            <a:r>
              <a:rPr lang="en-US" altLang="zh-CN" dirty="0" smtClean="0"/>
              <a:t>C</a:t>
            </a:r>
            <a:r>
              <a:rPr lang="zh-CN" altLang="en-US" dirty="0" smtClean="0"/>
              <a:t>o</a:t>
            </a:r>
            <a:r>
              <a:rPr lang="zh-CN" altLang="en-US" dirty="0"/>
              <a:t>nfigtool) is a software that can quickly search the IP </a:t>
            </a:r>
            <a:r>
              <a:rPr lang="en-US" altLang="zh-CN" dirty="0" smtClean="0"/>
              <a:t>address </a:t>
            </a:r>
            <a:r>
              <a:rPr lang="zh-CN" altLang="en-US" dirty="0" smtClean="0"/>
              <a:t>of </a:t>
            </a:r>
            <a:r>
              <a:rPr lang="zh-CN" altLang="en-US" dirty="0"/>
              <a:t>Dahua equipment in the local area network and configure </a:t>
            </a:r>
            <a:r>
              <a:rPr lang="zh-CN" altLang="en-US" dirty="0" smtClean="0"/>
              <a:t>through </a:t>
            </a:r>
            <a:r>
              <a:rPr lang="zh-CN" altLang="en-US" dirty="0"/>
              <a:t>the </a:t>
            </a:r>
            <a:r>
              <a:rPr lang="zh-CN" altLang="en-US" dirty="0" smtClean="0"/>
              <a:t>computer</a:t>
            </a:r>
            <a:r>
              <a:rPr lang="en-US" altLang="zh-CN" dirty="0" smtClean="0"/>
              <a:t>. You can </a:t>
            </a:r>
            <a:r>
              <a:rPr lang="en-US" altLang="zh-CN" dirty="0"/>
              <a:t>initialize remote devices </a:t>
            </a:r>
            <a:r>
              <a:rPr lang="en-US" altLang="zh-CN" dirty="0" smtClean="0"/>
              <a:t>in </a:t>
            </a:r>
            <a:r>
              <a:rPr lang="en-US" altLang="zh-CN" dirty="0"/>
              <a:t>the same LAN </a:t>
            </a:r>
            <a:r>
              <a:rPr lang="en-US" altLang="zh-CN" dirty="0" smtClean="0"/>
              <a:t>separately or in batches. </a:t>
            </a:r>
            <a:r>
              <a:rPr lang="en-US" altLang="zh-CN" dirty="0"/>
              <a:t>Operations cannot be performed on uninitialized devices and they are displayed in gray in the device list. Moreover, they are excluded from displaying related information in other interfaces.</a:t>
            </a:r>
            <a:endParaRPr lang="en-US" altLang="zh-CN" dirty="0" smtClean="0"/>
          </a:p>
          <a:p>
            <a:pPr marL="0" indent="0">
              <a:buNone/>
            </a:pPr>
            <a:r>
              <a:rPr lang="zh-CN" altLang="en-US" b="1" dirty="0" smtClean="0"/>
              <a:t>Step</a:t>
            </a:r>
            <a:r>
              <a:rPr lang="zh-CN" altLang="en-US" b="1" dirty="0"/>
              <a:t>1</a:t>
            </a:r>
            <a:r>
              <a:rPr lang="zh-CN" altLang="en-US" dirty="0"/>
              <a:t>: Install quick configuration tool. It can be </a:t>
            </a:r>
            <a:r>
              <a:rPr lang="zh-CN" altLang="en-US" dirty="0" smtClean="0"/>
              <a:t>installed and used by </a:t>
            </a:r>
            <a:r>
              <a:rPr lang="zh-CN" altLang="en-US" dirty="0"/>
              <a:t>clicking in Dahua official website（https://www.dahuasecurity.com）—support—Download Center—Tools</a:t>
            </a:r>
            <a:r>
              <a:rPr lang="zh-CN" altLang="en-US" dirty="0" smtClean="0"/>
              <a:t>—</a:t>
            </a:r>
            <a:r>
              <a:rPr lang="en-US" altLang="zh-CN" dirty="0" err="1" smtClean="0"/>
              <a:t>ConfigTool</a:t>
            </a:r>
            <a:r>
              <a:rPr lang="zh-CN" altLang="en-US" dirty="0" smtClean="0"/>
              <a:t>.</a:t>
            </a:r>
            <a:endParaRPr lang="zh-CN" altLang="en-US" dirty="0"/>
          </a:p>
          <a:p>
            <a:pPr marL="0" indent="0">
              <a:buNone/>
            </a:pPr>
            <a:endParaRPr lang="zh-CN" altLang="en-US" dirty="0"/>
          </a:p>
        </p:txBody>
      </p:sp>
      <p:pic>
        <p:nvPicPr>
          <p:cNvPr id="6" name="图片 5"/>
          <p:cNvPicPr>
            <a:picLocks noChangeAspect="1"/>
          </p:cNvPicPr>
          <p:nvPr/>
        </p:nvPicPr>
        <p:blipFill>
          <a:blip r:embed="rId3"/>
          <a:stretch>
            <a:fillRect/>
          </a:stretch>
        </p:blipFill>
        <p:spPr>
          <a:xfrm>
            <a:off x="1869861" y="3783095"/>
            <a:ext cx="6952700" cy="259702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anose="02010600030101010101" pitchFamily="2" charset="-122"/>
              </a:rPr>
              <a:t>Initialize on </a:t>
            </a:r>
            <a:r>
              <a:rPr lang="en-US" altLang="zh-CN" dirty="0" err="1"/>
              <a:t>ConfigTool</a:t>
            </a:r>
            <a:endParaRPr lang="zh-CN" dirty="0">
              <a:ea typeface="宋体" panose="02010600030101010101" pitchFamily="2" charset="-122"/>
            </a:endParaRPr>
          </a:p>
        </p:txBody>
      </p:sp>
      <p:sp>
        <p:nvSpPr>
          <p:cNvPr id="3" name="文本占位符 2"/>
          <p:cNvSpPr>
            <a:spLocks noGrp="1"/>
          </p:cNvSpPr>
          <p:nvPr>
            <p:ph sz="quarter" idx="10"/>
          </p:nvPr>
        </p:nvSpPr>
        <p:spPr>
          <a:xfrm>
            <a:off x="648970" y="1310640"/>
            <a:ext cx="10893425" cy="5188585"/>
          </a:xfrm>
        </p:spPr>
        <p:txBody>
          <a:bodyPr/>
          <a:lstStyle/>
          <a:p>
            <a:pPr marL="0" indent="0">
              <a:buNone/>
            </a:pPr>
            <a:r>
              <a:rPr lang="zh-CN" altLang="en-US" b="1" dirty="0"/>
              <a:t>Step2:</a:t>
            </a:r>
            <a:r>
              <a:rPr lang="zh-CN" altLang="en-US" dirty="0"/>
              <a:t> Open configtool, search IP address of the device, when the front-end device is not initialized, the searched device information is in gray. At that time, the IP address of the device cannot be modified or configured, so initialization is required.</a:t>
            </a:r>
          </a:p>
          <a:p>
            <a:pPr marL="0" indent="0">
              <a:buNone/>
            </a:pPr>
            <a:endParaRPr lang="zh-CN" altLang="en-US" dirty="0"/>
          </a:p>
        </p:txBody>
      </p:sp>
      <p:pic>
        <p:nvPicPr>
          <p:cNvPr id="5" name="图片 4"/>
          <p:cNvPicPr>
            <a:picLocks noChangeAspect="1"/>
          </p:cNvPicPr>
          <p:nvPr/>
        </p:nvPicPr>
        <p:blipFill>
          <a:blip r:embed="rId3"/>
          <a:stretch>
            <a:fillRect/>
          </a:stretch>
        </p:blipFill>
        <p:spPr>
          <a:xfrm>
            <a:off x="2942105" y="2514600"/>
            <a:ext cx="6307154" cy="391092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anose="02010600030101010101" pitchFamily="2" charset="-122"/>
              </a:rPr>
              <a:t>Initialize on </a:t>
            </a:r>
            <a:r>
              <a:rPr lang="en-US" altLang="zh-CN" dirty="0" err="1"/>
              <a:t>ConfigTool</a:t>
            </a:r>
            <a:endParaRPr lang="zh-CN" dirty="0">
              <a:ea typeface="宋体" panose="02010600030101010101" pitchFamily="2" charset="-122"/>
            </a:endParaRPr>
          </a:p>
        </p:txBody>
      </p:sp>
      <p:sp>
        <p:nvSpPr>
          <p:cNvPr id="3" name="文本占位符 2"/>
          <p:cNvSpPr>
            <a:spLocks noGrp="1"/>
          </p:cNvSpPr>
          <p:nvPr>
            <p:ph sz="quarter" idx="10"/>
          </p:nvPr>
        </p:nvSpPr>
        <p:spPr>
          <a:xfrm>
            <a:off x="648970" y="1310640"/>
            <a:ext cx="10893425" cy="5188585"/>
          </a:xfrm>
        </p:spPr>
        <p:txBody>
          <a:bodyPr/>
          <a:lstStyle/>
          <a:p>
            <a:pPr marL="0" indent="0">
              <a:buNone/>
            </a:pPr>
            <a:r>
              <a:rPr lang="zh-CN" altLang="en-US" b="1" dirty="0">
                <a:latin typeface="Calibri" panose="020F0502020204030204" pitchFamily="34" charset="0"/>
                <a:cs typeface="Calibri" panose="020F0502020204030204" pitchFamily="34" charset="0"/>
              </a:rPr>
              <a:t>Step3:</a:t>
            </a:r>
            <a:r>
              <a:rPr lang="zh-CN" altLang="en-US" dirty="0">
                <a:latin typeface="Calibri" panose="020F0502020204030204" pitchFamily="34" charset="0"/>
                <a:cs typeface="Calibri" panose="020F0502020204030204" pitchFamily="34" charset="0"/>
              </a:rPr>
              <a:t> Select the searched uninitialized front-end </a:t>
            </a:r>
            <a:r>
              <a:rPr lang="zh-CN" altLang="en-US" dirty="0" smtClean="0">
                <a:latin typeface="Calibri" panose="020F0502020204030204" pitchFamily="34" charset="0"/>
                <a:cs typeface="Calibri" panose="020F0502020204030204" pitchFamily="34" charset="0"/>
              </a:rPr>
              <a:t>device</a:t>
            </a:r>
            <a:r>
              <a:rPr lang="en-US" altLang="zh-CN" dirty="0" smtClean="0">
                <a:latin typeface="Calibri" panose="020F0502020204030204" pitchFamily="34" charset="0"/>
                <a:cs typeface="Calibri" panose="020F0502020204030204" pitchFamily="34" charset="0"/>
              </a:rPr>
              <a:t>s</a:t>
            </a:r>
            <a:r>
              <a:rPr lang="zh-CN" altLang="en-US" dirty="0" smtClean="0">
                <a:latin typeface="Calibri" panose="020F0502020204030204" pitchFamily="34" charset="0"/>
                <a:cs typeface="Calibri" panose="020F0502020204030204" pitchFamily="34" charset="0"/>
              </a:rPr>
              <a:t>, </a:t>
            </a:r>
            <a:r>
              <a:rPr lang="zh-CN" altLang="en-US" dirty="0">
                <a:latin typeface="Calibri" panose="020F0502020204030204" pitchFamily="34" charset="0"/>
                <a:cs typeface="Calibri" panose="020F0502020204030204" pitchFamily="34" charset="0"/>
              </a:rPr>
              <a:t>click the initialization menu in the upper left corner, and continue to select initialization in the pop-up </a:t>
            </a:r>
            <a:r>
              <a:rPr lang="en-US" altLang="zh-CN" dirty="0" smtClean="0">
                <a:latin typeface="Calibri" panose="020F0502020204030204" pitchFamily="34" charset="0"/>
                <a:cs typeface="Calibri" panose="020F0502020204030204" pitchFamily="34" charset="0"/>
              </a:rPr>
              <a:t>window</a:t>
            </a:r>
            <a:r>
              <a:rPr lang="zh-CN" altLang="en-US" dirty="0" smtClean="0">
                <a:latin typeface="Calibri" panose="020F0502020204030204" pitchFamily="34" charset="0"/>
                <a:cs typeface="Calibri" panose="020F0502020204030204" pitchFamily="34" charset="0"/>
              </a:rPr>
              <a:t>.</a:t>
            </a:r>
            <a:endParaRPr lang="zh-CN" altLang="en-US" dirty="0">
              <a:latin typeface="Calibri" panose="020F0502020204030204" pitchFamily="34" charset="0"/>
              <a:cs typeface="Calibri" panose="020F0502020204030204" pitchFamily="34" charset="0"/>
            </a:endParaRPr>
          </a:p>
        </p:txBody>
      </p:sp>
      <p:pic>
        <p:nvPicPr>
          <p:cNvPr id="4" name="图片 3"/>
          <p:cNvPicPr>
            <a:picLocks noChangeAspect="1"/>
          </p:cNvPicPr>
          <p:nvPr/>
        </p:nvPicPr>
        <p:blipFill>
          <a:blip r:embed="rId3"/>
          <a:stretch>
            <a:fillRect/>
          </a:stretch>
        </p:blipFill>
        <p:spPr>
          <a:xfrm>
            <a:off x="2870109" y="2268655"/>
            <a:ext cx="6451146" cy="398178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anose="02010600030101010101" pitchFamily="2" charset="-122"/>
              </a:rPr>
              <a:t>Initialize on </a:t>
            </a:r>
            <a:r>
              <a:rPr lang="en-US" altLang="zh-CN" dirty="0" err="1"/>
              <a:t>ConfigTool</a:t>
            </a:r>
            <a:endParaRPr lang="zh-CN" dirty="0">
              <a:ea typeface="宋体" panose="02010600030101010101" pitchFamily="2" charset="-122"/>
            </a:endParaRPr>
          </a:p>
        </p:txBody>
      </p:sp>
      <p:sp>
        <p:nvSpPr>
          <p:cNvPr id="3" name="文本占位符 2"/>
          <p:cNvSpPr>
            <a:spLocks noGrp="1"/>
          </p:cNvSpPr>
          <p:nvPr>
            <p:ph sz="quarter" idx="10"/>
          </p:nvPr>
        </p:nvSpPr>
        <p:spPr>
          <a:xfrm>
            <a:off x="648970" y="1310640"/>
            <a:ext cx="10893425" cy="5188585"/>
          </a:xfrm>
        </p:spPr>
        <p:txBody>
          <a:bodyPr/>
          <a:lstStyle/>
          <a:p>
            <a:pPr marL="0" indent="0">
              <a:buNone/>
            </a:pPr>
            <a:r>
              <a:rPr lang="zh-CN" altLang="en-US" b="1" dirty="0">
                <a:latin typeface="Calibri" panose="020F0502020204030204" pitchFamily="34" charset="0"/>
                <a:cs typeface="Calibri" panose="020F0502020204030204" pitchFamily="34" charset="0"/>
              </a:rPr>
              <a:t>Step4</a:t>
            </a:r>
            <a:r>
              <a:rPr lang="zh-CN" altLang="en-US" dirty="0">
                <a:latin typeface="Calibri" panose="020F0502020204030204" pitchFamily="34" charset="0"/>
                <a:cs typeface="Calibri" panose="020F0502020204030204" pitchFamily="34" charset="0"/>
              </a:rPr>
              <a:t>: Enter the new password and confirm it again (for “Email Address”, if you have enabled this function by selecting “√”, once you have forgotten the password, it can be retrieved by the reserved “Email Address”) . And click Next.</a:t>
            </a:r>
            <a:r>
              <a:rPr lang="en-US" altLang="zh-CN" dirty="0">
                <a:latin typeface="Calibri" panose="020F0502020204030204" pitchFamily="34" charset="0"/>
                <a:cs typeface="Calibri" panose="020F0502020204030204" pitchFamily="34" charset="0"/>
              </a:rPr>
              <a:t>C</a:t>
            </a:r>
            <a:r>
              <a:rPr lang="zh-CN" altLang="en-US" dirty="0">
                <a:latin typeface="Calibri" panose="020F0502020204030204" pitchFamily="34" charset="0"/>
                <a:cs typeface="Calibri" panose="020F0502020204030204" pitchFamily="34" charset="0"/>
              </a:rPr>
              <a:t>omplet</a:t>
            </a:r>
            <a:r>
              <a:rPr lang="en-US" altLang="zh-CN" dirty="0">
                <a:latin typeface="Calibri" panose="020F0502020204030204" pitchFamily="34" charset="0"/>
                <a:cs typeface="Calibri" panose="020F0502020204030204" pitchFamily="34" charset="0"/>
              </a:rPr>
              <a:t>e </a:t>
            </a:r>
            <a:r>
              <a:rPr lang="zh-CN" altLang="en-US" dirty="0">
                <a:latin typeface="Calibri" panose="020F0502020204030204" pitchFamily="34" charset="0"/>
                <a:cs typeface="Calibri" panose="020F0502020204030204" pitchFamily="34" charset="0"/>
              </a:rPr>
              <a:t>the </a:t>
            </a:r>
            <a:r>
              <a:rPr lang="zh-CN" altLang="en-US" dirty="0" smtClean="0">
                <a:latin typeface="Calibri" panose="020F0502020204030204" pitchFamily="34" charset="0"/>
                <a:cs typeface="Calibri" panose="020F0502020204030204" pitchFamily="34" charset="0"/>
              </a:rPr>
              <a:t>initialization </a:t>
            </a:r>
            <a:r>
              <a:rPr lang="en-US" altLang="zh-CN" dirty="0" smtClean="0">
                <a:latin typeface="Calibri" panose="020F0502020204030204" pitchFamily="34" charset="0"/>
                <a:cs typeface="Calibri" panose="020F0502020204030204" pitchFamily="34" charset="0"/>
              </a:rPr>
              <a:t>process</a:t>
            </a:r>
            <a:endParaRPr lang="zh-CN" altLang="en-US" dirty="0">
              <a:latin typeface="Calibri" panose="020F0502020204030204" pitchFamily="34" charset="0"/>
              <a:cs typeface="Calibri" panose="020F0502020204030204" pitchFamily="34" charset="0"/>
            </a:endParaRPr>
          </a:p>
        </p:txBody>
      </p:sp>
      <p:pic>
        <p:nvPicPr>
          <p:cNvPr id="4" name="图片 3"/>
          <p:cNvPicPr>
            <a:picLocks noChangeAspect="1"/>
          </p:cNvPicPr>
          <p:nvPr/>
        </p:nvPicPr>
        <p:blipFill>
          <a:blip r:embed="rId3"/>
          <a:stretch>
            <a:fillRect/>
          </a:stretch>
        </p:blipFill>
        <p:spPr>
          <a:xfrm>
            <a:off x="2985135" y="2519045"/>
            <a:ext cx="6220460" cy="3844925"/>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575681" y="2863401"/>
            <a:ext cx="834175" cy="1072537"/>
            <a:chOff x="4971781" y="2780149"/>
            <a:chExt cx="834175" cy="1072537"/>
          </a:xfrm>
        </p:grpSpPr>
        <p:sp>
          <p:nvSpPr>
            <p:cNvPr id="60" name="文本框 16"/>
            <p:cNvSpPr txBox="1"/>
            <p:nvPr/>
          </p:nvSpPr>
          <p:spPr>
            <a:xfrm>
              <a:off x="5238651" y="2798100"/>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chemeClr val="bg1">
                      <a:lumMod val="50000"/>
                    </a:schemeClr>
                  </a:solidFill>
                  <a:sym typeface="Calibri" panose="020F0502020204030204" charset="0"/>
                </a:rPr>
                <a:t>3</a:t>
              </a:r>
              <a:endParaRPr lang="zh-CN" altLang="en-US" sz="3200" dirty="0">
                <a:solidFill>
                  <a:schemeClr val="bg1">
                    <a:lumMod val="50000"/>
                  </a:schemeClr>
                </a:solidFill>
                <a:sym typeface="Calibri" panose="020F0502020204030204" charset="0"/>
              </a:endParaRPr>
            </a:p>
          </p:txBody>
        </p:sp>
        <p:sp>
          <p:nvSpPr>
            <p:cNvPr id="61" name="圆角矩形 1"/>
            <p:cNvSpPr/>
            <p:nvPr/>
          </p:nvSpPr>
          <p:spPr>
            <a:xfrm>
              <a:off x="5098226" y="2780149"/>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1">
                <a:lumMod val="50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62" name="直接连接符 61"/>
            <p:cNvCxnSpPr/>
            <p:nvPr/>
          </p:nvCxnSpPr>
          <p:spPr>
            <a:xfrm>
              <a:off x="4971781" y="3852686"/>
              <a:ext cx="834175"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7766791" y="2863401"/>
            <a:ext cx="834175" cy="1072537"/>
            <a:chOff x="6733018" y="2798100"/>
            <a:chExt cx="834175" cy="1072537"/>
          </a:xfrm>
        </p:grpSpPr>
        <p:sp>
          <p:nvSpPr>
            <p:cNvPr id="63" name="文本框 16"/>
            <p:cNvSpPr txBox="1"/>
            <p:nvPr/>
          </p:nvSpPr>
          <p:spPr>
            <a:xfrm>
              <a:off x="6999888" y="2816051"/>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chemeClr val="bg1">
                      <a:lumMod val="50000"/>
                    </a:schemeClr>
                  </a:solidFill>
                  <a:sym typeface="Calibri" panose="020F0502020204030204" charset="0"/>
                </a:rPr>
                <a:t>4</a:t>
              </a:r>
              <a:endParaRPr lang="zh-CN" altLang="en-US" sz="3200" dirty="0">
                <a:solidFill>
                  <a:schemeClr val="bg1">
                    <a:lumMod val="50000"/>
                  </a:schemeClr>
                </a:solidFill>
                <a:sym typeface="Calibri" panose="020F0502020204030204" charset="0"/>
              </a:endParaRPr>
            </a:p>
          </p:txBody>
        </p:sp>
        <p:sp>
          <p:nvSpPr>
            <p:cNvPr id="64" name="圆角矩形 1"/>
            <p:cNvSpPr/>
            <p:nvPr/>
          </p:nvSpPr>
          <p:spPr>
            <a:xfrm>
              <a:off x="6859463" y="2798100"/>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1">
                <a:lumMod val="50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65" name="直接连接符 64"/>
            <p:cNvCxnSpPr/>
            <p:nvPr/>
          </p:nvCxnSpPr>
          <p:spPr>
            <a:xfrm>
              <a:off x="6733018" y="3870637"/>
              <a:ext cx="834175"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9897905" y="2863401"/>
            <a:ext cx="834175" cy="1072537"/>
            <a:chOff x="8451670" y="2830873"/>
            <a:chExt cx="834175" cy="1072537"/>
          </a:xfrm>
        </p:grpSpPr>
        <p:sp>
          <p:nvSpPr>
            <p:cNvPr id="66" name="文本框 16"/>
            <p:cNvSpPr txBox="1"/>
            <p:nvPr/>
          </p:nvSpPr>
          <p:spPr>
            <a:xfrm>
              <a:off x="8718540" y="2848824"/>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chemeClr val="bg1">
                      <a:lumMod val="50000"/>
                    </a:schemeClr>
                  </a:solidFill>
                  <a:sym typeface="Calibri" panose="020F0502020204030204" charset="0"/>
                </a:rPr>
                <a:t>5</a:t>
              </a:r>
              <a:endParaRPr lang="zh-CN" altLang="en-US" sz="3200" dirty="0">
                <a:solidFill>
                  <a:schemeClr val="bg1">
                    <a:lumMod val="50000"/>
                  </a:schemeClr>
                </a:solidFill>
                <a:sym typeface="Calibri" panose="020F0502020204030204" charset="0"/>
              </a:endParaRPr>
            </a:p>
          </p:txBody>
        </p:sp>
        <p:sp>
          <p:nvSpPr>
            <p:cNvPr id="67" name="圆角矩形 1"/>
            <p:cNvSpPr/>
            <p:nvPr/>
          </p:nvSpPr>
          <p:spPr>
            <a:xfrm>
              <a:off x="8578115" y="2830873"/>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1">
                <a:lumMod val="50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68" name="直接连接符 67"/>
            <p:cNvCxnSpPr/>
            <p:nvPr/>
          </p:nvCxnSpPr>
          <p:spPr>
            <a:xfrm>
              <a:off x="8451670" y="3903410"/>
              <a:ext cx="834175"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3551784" y="2881352"/>
            <a:ext cx="834175" cy="1072537"/>
            <a:chOff x="3230497" y="2747338"/>
            <a:chExt cx="834175" cy="1072537"/>
          </a:xfrm>
        </p:grpSpPr>
        <p:sp>
          <p:nvSpPr>
            <p:cNvPr id="28" name="文本框 16"/>
            <p:cNvSpPr txBox="1"/>
            <p:nvPr/>
          </p:nvSpPr>
          <p:spPr>
            <a:xfrm>
              <a:off x="3497367" y="2765289"/>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rgbClr val="C00000"/>
                  </a:solidFill>
                  <a:sym typeface="Calibri" panose="020F0502020204030204" charset="0"/>
                </a:rPr>
                <a:t>2</a:t>
              </a:r>
            </a:p>
          </p:txBody>
        </p:sp>
        <p:sp>
          <p:nvSpPr>
            <p:cNvPr id="29" name="圆角矩形 1"/>
            <p:cNvSpPr/>
            <p:nvPr/>
          </p:nvSpPr>
          <p:spPr>
            <a:xfrm>
              <a:off x="3356942" y="2747338"/>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rgbClr val="C00000"/>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33" name="直接连接符 32"/>
            <p:cNvCxnSpPr/>
            <p:nvPr/>
          </p:nvCxnSpPr>
          <p:spPr>
            <a:xfrm>
              <a:off x="3230497" y="3819875"/>
              <a:ext cx="834175"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1487857" y="2883241"/>
            <a:ext cx="834175" cy="1072537"/>
            <a:chOff x="1469260" y="2749227"/>
            <a:chExt cx="1481667" cy="1905046"/>
          </a:xfrm>
        </p:grpSpPr>
        <p:sp>
          <p:nvSpPr>
            <p:cNvPr id="35" name="文本框 16"/>
            <p:cNvSpPr txBox="1"/>
            <p:nvPr/>
          </p:nvSpPr>
          <p:spPr>
            <a:xfrm>
              <a:off x="1943276" y="2811188"/>
              <a:ext cx="510116" cy="1209288"/>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a:solidFill>
                    <a:schemeClr val="bg2">
                      <a:lumMod val="75000"/>
                    </a:schemeClr>
                  </a:solidFill>
                  <a:sym typeface="Calibri" panose="020F0502020204030204" charset="0"/>
                </a:rPr>
                <a:t>1</a:t>
              </a:r>
            </a:p>
          </p:txBody>
        </p:sp>
        <p:sp>
          <p:nvSpPr>
            <p:cNvPr id="36" name="圆角矩形 1"/>
            <p:cNvSpPr/>
            <p:nvPr/>
          </p:nvSpPr>
          <p:spPr>
            <a:xfrm>
              <a:off x="1693852" y="2749227"/>
              <a:ext cx="1031171" cy="1341107"/>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2">
                <a:lumMod val="75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37" name="直接连接符 36"/>
            <p:cNvCxnSpPr/>
            <p:nvPr/>
          </p:nvCxnSpPr>
          <p:spPr>
            <a:xfrm>
              <a:off x="1469260" y="4654273"/>
              <a:ext cx="1481667" cy="0"/>
            </a:xfrm>
            <a:prstGeom prst="line">
              <a:avLst/>
            </a:prstGeom>
            <a:ln>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0" name="文本框 29"/>
          <p:cNvSpPr txBox="1"/>
          <p:nvPr/>
        </p:nvSpPr>
        <p:spPr>
          <a:xfrm>
            <a:off x="860416" y="4216400"/>
            <a:ext cx="2075815" cy="1175706"/>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smtClean="0">
                <a:solidFill>
                  <a:schemeClr val="bg1">
                    <a:lumMod val="50000"/>
                  </a:schemeClr>
                </a:solidFill>
                <a:sym typeface="Calibri" panose="020F0502020204030204" charset="0"/>
              </a:rPr>
              <a:t>Initialization </a:t>
            </a:r>
            <a:r>
              <a:rPr lang="en-US" altLang="zh-CN" b="0" dirty="0">
                <a:solidFill>
                  <a:schemeClr val="bg1">
                    <a:lumMod val="50000"/>
                  </a:schemeClr>
                </a:solidFill>
                <a:sym typeface="Calibri" panose="020F0502020204030204" charset="0"/>
              </a:rPr>
              <a:t>function </a:t>
            </a:r>
            <a:r>
              <a:rPr lang="en-US" altLang="zh-CN" b="0" dirty="0" smtClean="0">
                <a:solidFill>
                  <a:schemeClr val="bg1">
                    <a:lumMod val="50000"/>
                  </a:schemeClr>
                </a:solidFill>
                <a:sym typeface="Calibri" panose="020F0502020204030204" charset="0"/>
              </a:rPr>
              <a:t>introduction</a:t>
            </a:r>
            <a:endParaRPr lang="zh-CN" altLang="en-US" b="0" dirty="0" smtClean="0">
              <a:solidFill>
                <a:schemeClr val="bg1">
                  <a:lumMod val="50000"/>
                </a:schemeClr>
              </a:solidFill>
              <a:sym typeface="Calibri" panose="020F0502020204030204" charset="0"/>
            </a:endParaRPr>
          </a:p>
        </p:txBody>
      </p:sp>
      <p:sp>
        <p:nvSpPr>
          <p:cNvPr id="31" name="文本框 30"/>
          <p:cNvSpPr txBox="1"/>
          <p:nvPr/>
        </p:nvSpPr>
        <p:spPr>
          <a:xfrm>
            <a:off x="2936240" y="4216400"/>
            <a:ext cx="2079625" cy="1200329"/>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a:solidFill>
                  <a:schemeClr val="bg1">
                    <a:lumMod val="50000"/>
                  </a:schemeClr>
                </a:solidFill>
                <a:sym typeface="Calibri" panose="020F0502020204030204" charset="0"/>
              </a:rPr>
              <a:t>Password reset for front-end devices</a:t>
            </a:r>
            <a:endParaRPr lang="zh-CN" altLang="en-US" b="0" dirty="0">
              <a:solidFill>
                <a:schemeClr val="bg1">
                  <a:lumMod val="50000"/>
                </a:schemeClr>
              </a:solidFill>
              <a:sym typeface="Calibri" panose="020F0502020204030204" charset="0"/>
            </a:endParaRPr>
          </a:p>
        </p:txBody>
      </p:sp>
      <p:sp>
        <p:nvSpPr>
          <p:cNvPr id="32" name="文本框 31"/>
          <p:cNvSpPr txBox="1"/>
          <p:nvPr/>
        </p:nvSpPr>
        <p:spPr>
          <a:xfrm>
            <a:off x="5015865" y="4216400"/>
            <a:ext cx="1965960" cy="1200329"/>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smtClean="0">
                <a:solidFill>
                  <a:schemeClr val="bg1">
                    <a:lumMod val="50000"/>
                  </a:schemeClr>
                </a:solidFill>
                <a:sym typeface="Calibri" panose="020F0502020204030204" charset="0"/>
              </a:rPr>
              <a:t>Password </a:t>
            </a:r>
            <a:r>
              <a:rPr lang="en-US" altLang="zh-CN" b="0" dirty="0">
                <a:solidFill>
                  <a:schemeClr val="bg1">
                    <a:lumMod val="50000"/>
                  </a:schemeClr>
                </a:solidFill>
                <a:sym typeface="Calibri" panose="020F0502020204030204" charset="0"/>
              </a:rPr>
              <a:t>reset for storage devices</a:t>
            </a:r>
            <a:endParaRPr lang="zh-CN" altLang="en-US" b="0" dirty="0">
              <a:solidFill>
                <a:schemeClr val="bg1">
                  <a:lumMod val="50000"/>
                </a:schemeClr>
              </a:solidFill>
              <a:sym typeface="Calibri" panose="020F0502020204030204" charset="0"/>
            </a:endParaRPr>
          </a:p>
        </p:txBody>
      </p:sp>
      <p:sp>
        <p:nvSpPr>
          <p:cNvPr id="38" name="文本框 37"/>
          <p:cNvSpPr txBox="1"/>
          <p:nvPr/>
        </p:nvSpPr>
        <p:spPr>
          <a:xfrm>
            <a:off x="7196296" y="4216399"/>
            <a:ext cx="2079625" cy="1200329"/>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a:solidFill>
                  <a:schemeClr val="bg1">
                    <a:lumMod val="50000"/>
                  </a:schemeClr>
                </a:solidFill>
                <a:sym typeface="Calibri" panose="020F0502020204030204" charset="0"/>
              </a:rPr>
              <a:t>Password reset for intelligent building devices</a:t>
            </a:r>
            <a:endParaRPr lang="zh-CN" altLang="en-US" b="0" dirty="0">
              <a:solidFill>
                <a:schemeClr val="bg1">
                  <a:lumMod val="50000"/>
                </a:schemeClr>
              </a:solidFill>
              <a:sym typeface="Calibri" panose="020F0502020204030204" charset="0"/>
            </a:endParaRPr>
          </a:p>
        </p:txBody>
      </p:sp>
      <p:sp>
        <p:nvSpPr>
          <p:cNvPr id="39" name="文本框 38"/>
          <p:cNvSpPr txBox="1"/>
          <p:nvPr/>
        </p:nvSpPr>
        <p:spPr>
          <a:xfrm>
            <a:off x="9302802" y="4216399"/>
            <a:ext cx="2024380" cy="830997"/>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a:solidFill>
                  <a:schemeClr val="bg1">
                    <a:lumMod val="50000"/>
                  </a:schemeClr>
                </a:solidFill>
                <a:sym typeface="Calibri" panose="020F0502020204030204" charset="0"/>
              </a:rPr>
              <a:t>Password reset for other devices</a:t>
            </a:r>
            <a:endParaRPr lang="zh-CN" altLang="en-US" b="0" dirty="0">
              <a:solidFill>
                <a:schemeClr val="bg1">
                  <a:lumMod val="50000"/>
                </a:schemeClr>
              </a:solidFill>
              <a:sym typeface="Calibri" panose="020F0502020204030204" charset="0"/>
            </a:endParaRPr>
          </a:p>
        </p:txBody>
      </p:sp>
    </p:spTree>
    <p:extLst>
      <p:ext uri="{BB962C8B-B14F-4D97-AF65-F5344CB8AC3E}">
        <p14:creationId xmlns:p14="http://schemas.microsoft.com/office/powerpoint/2010/main" val="36733439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8056" y="479373"/>
            <a:ext cx="9736311" cy="601377"/>
          </a:xfrm>
        </p:spPr>
        <p:txBody>
          <a:bodyPr/>
          <a:lstStyle/>
          <a:p>
            <a:r>
              <a:rPr lang="en-US" altLang="zh-CN" sz="2800" dirty="0"/>
              <a:t>Reset on Webpage</a:t>
            </a:r>
            <a:endParaRPr lang="zh-CN" altLang="en-US" sz="2800" dirty="0">
              <a:solidFill>
                <a:srgbClr val="FFC000"/>
              </a:solidFill>
              <a:ea typeface="宋体" panose="02010600030101010101" pitchFamily="2" charset="-122"/>
            </a:endParaRPr>
          </a:p>
        </p:txBody>
      </p:sp>
      <p:sp>
        <p:nvSpPr>
          <p:cNvPr id="3" name="文本占位符 2"/>
          <p:cNvSpPr>
            <a:spLocks noGrp="1"/>
          </p:cNvSpPr>
          <p:nvPr>
            <p:ph sz="quarter" idx="10"/>
          </p:nvPr>
        </p:nvSpPr>
        <p:spPr>
          <a:xfrm>
            <a:off x="648970" y="1310640"/>
            <a:ext cx="10893425" cy="5188585"/>
          </a:xfrm>
        </p:spPr>
        <p:txBody>
          <a:bodyPr/>
          <a:lstStyle/>
          <a:p>
            <a:pPr marL="0" indent="0">
              <a:buNone/>
            </a:pPr>
            <a:r>
              <a:rPr lang="en-US" altLang="zh-CN" b="1" dirty="0" smtClean="0">
                <a:sym typeface="+mn-ea"/>
              </a:rPr>
              <a:t>Step1</a:t>
            </a:r>
            <a:r>
              <a:rPr lang="zh-CN" altLang="en-US" dirty="0" smtClean="0">
                <a:sym typeface="+mn-ea"/>
              </a:rPr>
              <a:t>：</a:t>
            </a:r>
            <a:r>
              <a:rPr lang="en-US" altLang="zh-CN" dirty="0">
                <a:sym typeface="+mn-ea"/>
              </a:rPr>
              <a:t>Open </a:t>
            </a:r>
            <a:r>
              <a:rPr lang="en-US" altLang="zh-CN" dirty="0" smtClean="0">
                <a:sym typeface="+mn-ea"/>
              </a:rPr>
              <a:t>web </a:t>
            </a:r>
            <a:r>
              <a:rPr lang="en-US" altLang="zh-CN" dirty="0">
                <a:sym typeface="+mn-ea"/>
              </a:rPr>
              <a:t>browser, enter the IP address of the device you want to log in </a:t>
            </a:r>
            <a:r>
              <a:rPr lang="en-US" altLang="zh-CN" dirty="0" smtClean="0">
                <a:sym typeface="+mn-ea"/>
              </a:rPr>
              <a:t> </a:t>
            </a:r>
            <a:r>
              <a:rPr lang="en-US" altLang="zh-CN" dirty="0">
                <a:sym typeface="+mn-ea"/>
              </a:rPr>
              <a:t>in the </a:t>
            </a:r>
            <a:r>
              <a:rPr lang="en-US" altLang="zh-CN" dirty="0" smtClean="0">
                <a:sym typeface="+mn-ea"/>
              </a:rPr>
              <a:t>address bar, </a:t>
            </a:r>
            <a:r>
              <a:rPr lang="en-US" altLang="zh-CN" dirty="0">
                <a:sym typeface="+mn-ea"/>
              </a:rPr>
              <a:t>and click "Forgot Password" on the right </a:t>
            </a:r>
            <a:r>
              <a:rPr lang="en-US" altLang="zh-CN" dirty="0" smtClean="0">
                <a:sym typeface="+mn-ea"/>
              </a:rPr>
              <a:t>side of </a:t>
            </a:r>
            <a:r>
              <a:rPr lang="en-US" altLang="zh-CN" dirty="0">
                <a:sym typeface="+mn-ea"/>
              </a:rPr>
              <a:t>the login page. The "Password </a:t>
            </a:r>
            <a:r>
              <a:rPr lang="en-US" altLang="zh-CN" dirty="0" smtClean="0">
                <a:sym typeface="+mn-ea"/>
              </a:rPr>
              <a:t>Reset“ prompt will pop up, </a:t>
            </a:r>
            <a:r>
              <a:rPr lang="en-US" altLang="zh-CN" dirty="0">
                <a:sym typeface="+mn-ea"/>
              </a:rPr>
              <a:t>as shown below:</a:t>
            </a:r>
            <a:endParaRPr lang="zh-CN" altLang="en-US" dirty="0"/>
          </a:p>
        </p:txBody>
      </p:sp>
      <p:pic>
        <p:nvPicPr>
          <p:cNvPr id="6" name="图片 5"/>
          <p:cNvPicPr>
            <a:picLocks noChangeAspect="1"/>
          </p:cNvPicPr>
          <p:nvPr/>
        </p:nvPicPr>
        <p:blipFill>
          <a:blip r:embed="rId3"/>
          <a:stretch>
            <a:fillRect/>
          </a:stretch>
        </p:blipFill>
        <p:spPr>
          <a:xfrm>
            <a:off x="6318252" y="2232426"/>
            <a:ext cx="3007314" cy="1876006"/>
          </a:xfrm>
          <a:prstGeom prst="rect">
            <a:avLst/>
          </a:prstGeom>
        </p:spPr>
      </p:pic>
      <p:sp>
        <p:nvSpPr>
          <p:cNvPr id="7" name="文本框 6"/>
          <p:cNvSpPr txBox="1"/>
          <p:nvPr/>
        </p:nvSpPr>
        <p:spPr bwMode="auto">
          <a:xfrm>
            <a:off x="779068" y="3012233"/>
            <a:ext cx="797140" cy="316392"/>
          </a:xfrm>
          <a:prstGeom prst="rect">
            <a:avLst/>
          </a:prstGeom>
          <a:noFill/>
          <a:ln w="9525">
            <a:noFill/>
            <a:miter lim="800000"/>
          </a:ln>
        </p:spPr>
        <p:txBody>
          <a:bodyPr wrap="none" lIns="99980" tIns="49986" rIns="99980" bIns="49986" rtlCol="0">
            <a:spAutoFit/>
          </a:bodyPr>
          <a:lstStyle/>
          <a:p>
            <a:pPr algn="ctr" defTabSz="1001395" eaLnBrk="0" hangingPunct="0"/>
            <a:r>
              <a:rPr lang="en-US" altLang="zh-CN" sz="1400" dirty="0" smtClean="0">
                <a:solidFill>
                  <a:srgbClr val="000000"/>
                </a:solidFill>
                <a:latin typeface="+mn-lt"/>
                <a:ea typeface="+mn-ea"/>
                <a:cs typeface="Arial" panose="020B0604020202020204" pitchFamily="34" charset="0"/>
              </a:rPr>
              <a:t>Web3.0</a:t>
            </a:r>
            <a:endParaRPr lang="zh-CN" altLang="en-US" sz="1400" dirty="0" smtClean="0">
              <a:solidFill>
                <a:srgbClr val="000000"/>
              </a:solidFill>
              <a:latin typeface="+mn-lt"/>
              <a:ea typeface="+mn-ea"/>
              <a:cs typeface="Arial" panose="020B0604020202020204" pitchFamily="34" charset="0"/>
            </a:endParaRPr>
          </a:p>
        </p:txBody>
      </p:sp>
      <p:pic>
        <p:nvPicPr>
          <p:cNvPr id="8" name="图片 7"/>
          <p:cNvPicPr>
            <a:picLocks noChangeAspect="1"/>
          </p:cNvPicPr>
          <p:nvPr/>
        </p:nvPicPr>
        <p:blipFill>
          <a:blip r:embed="rId4"/>
          <a:stretch>
            <a:fillRect/>
          </a:stretch>
        </p:blipFill>
        <p:spPr>
          <a:xfrm>
            <a:off x="2692401" y="4415563"/>
            <a:ext cx="2179782" cy="1930664"/>
          </a:xfrm>
          <a:prstGeom prst="rect">
            <a:avLst/>
          </a:prstGeom>
        </p:spPr>
      </p:pic>
      <p:sp>
        <p:nvSpPr>
          <p:cNvPr id="9" name="文本框 8"/>
          <p:cNvSpPr txBox="1"/>
          <p:nvPr/>
        </p:nvSpPr>
        <p:spPr bwMode="auto">
          <a:xfrm>
            <a:off x="779068" y="5187886"/>
            <a:ext cx="797140" cy="316392"/>
          </a:xfrm>
          <a:prstGeom prst="rect">
            <a:avLst/>
          </a:prstGeom>
          <a:noFill/>
          <a:ln w="9525">
            <a:noFill/>
            <a:miter lim="800000"/>
          </a:ln>
        </p:spPr>
        <p:txBody>
          <a:bodyPr wrap="none" lIns="99980" tIns="49986" rIns="99980" bIns="49986" rtlCol="0">
            <a:spAutoFit/>
          </a:bodyPr>
          <a:lstStyle/>
          <a:p>
            <a:pPr algn="ctr" defTabSz="1001395" eaLnBrk="0" hangingPunct="0"/>
            <a:r>
              <a:rPr lang="en-US" altLang="zh-CN" sz="1400" dirty="0" smtClean="0">
                <a:solidFill>
                  <a:srgbClr val="000000"/>
                </a:solidFill>
                <a:latin typeface="+mn-lt"/>
                <a:ea typeface="+mn-ea"/>
                <a:cs typeface="Arial" panose="020B0604020202020204" pitchFamily="34" charset="0"/>
              </a:rPr>
              <a:t>Web5.0</a:t>
            </a:r>
            <a:endParaRPr lang="zh-CN" altLang="en-US" sz="1400" dirty="0" smtClean="0">
              <a:solidFill>
                <a:srgbClr val="000000"/>
              </a:solidFill>
              <a:latin typeface="+mn-lt"/>
              <a:ea typeface="+mn-ea"/>
              <a:cs typeface="Arial" panose="020B0604020202020204" pitchFamily="34" charset="0"/>
            </a:endParaRPr>
          </a:p>
        </p:txBody>
      </p:sp>
      <p:cxnSp>
        <p:nvCxnSpPr>
          <p:cNvPr id="10" name="直接连接符 9"/>
          <p:cNvCxnSpPr/>
          <p:nvPr/>
        </p:nvCxnSpPr>
        <p:spPr bwMode="auto">
          <a:xfrm flipV="1">
            <a:off x="779068" y="4211783"/>
            <a:ext cx="10092132" cy="92945"/>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a:blip r:embed="rId5"/>
          <a:stretch>
            <a:fillRect/>
          </a:stretch>
        </p:blipFill>
        <p:spPr>
          <a:xfrm>
            <a:off x="6318252" y="4444709"/>
            <a:ext cx="2688070" cy="1649834"/>
          </a:xfrm>
          <a:prstGeom prst="rect">
            <a:avLst/>
          </a:prstGeom>
        </p:spPr>
      </p:pic>
      <p:pic>
        <p:nvPicPr>
          <p:cNvPr id="12" name="图片 11"/>
          <p:cNvPicPr>
            <a:picLocks noChangeAspect="1"/>
          </p:cNvPicPr>
          <p:nvPr/>
        </p:nvPicPr>
        <p:blipFill>
          <a:blip r:embed="rId6"/>
          <a:stretch>
            <a:fillRect/>
          </a:stretch>
        </p:blipFill>
        <p:spPr>
          <a:xfrm>
            <a:off x="2022763" y="2231399"/>
            <a:ext cx="3251201" cy="195427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smtClean="0"/>
              <a:t>O</a:t>
            </a:r>
            <a:r>
              <a:rPr lang="en-US" altLang="zh-CN" smtClean="0"/>
              <a:t>bjectives</a:t>
            </a:r>
            <a:endParaRPr lang="en-US" dirty="0"/>
          </a:p>
        </p:txBody>
      </p:sp>
      <p:sp>
        <p:nvSpPr>
          <p:cNvPr id="2" name="内容占位符 1"/>
          <p:cNvSpPr>
            <a:spLocks noGrp="1"/>
          </p:cNvSpPr>
          <p:nvPr>
            <p:ph sz="quarter" idx="10"/>
          </p:nvPr>
        </p:nvSpPr>
        <p:spPr/>
        <p:txBody>
          <a:bodyPr/>
          <a:lstStyle/>
          <a:p>
            <a:r>
              <a:rPr lang="en-US" dirty="0" smtClean="0"/>
              <a:t>A</a:t>
            </a:r>
            <a:r>
              <a:rPr lang="en-US" altLang="zh-CN" dirty="0" smtClean="0"/>
              <a:t>fter learning this course, you will be:</a:t>
            </a:r>
          </a:p>
          <a:p>
            <a:pPr lvl="1"/>
            <a:r>
              <a:rPr lang="en-US" altLang="zh-CN" dirty="0" smtClean="0">
                <a:sym typeface="+mn-lt"/>
              </a:rPr>
              <a:t>Familiar </a:t>
            </a:r>
            <a:r>
              <a:rPr lang="en-US" altLang="zh-CN" dirty="0">
                <a:sym typeface="+mn-lt"/>
              </a:rPr>
              <a:t>with and understand the initialization methods of </a:t>
            </a:r>
            <a:r>
              <a:rPr lang="en-US" altLang="zh-CN" dirty="0" smtClean="0">
                <a:sym typeface="+mn-lt"/>
              </a:rPr>
              <a:t>recorder, camera, intelligent </a:t>
            </a:r>
            <a:r>
              <a:rPr lang="en-US" altLang="zh-CN" dirty="0">
                <a:sym typeface="+mn-lt"/>
              </a:rPr>
              <a:t>building </a:t>
            </a:r>
            <a:r>
              <a:rPr lang="en-US" altLang="zh-CN" dirty="0" smtClean="0">
                <a:sym typeface="+mn-lt"/>
              </a:rPr>
              <a:t> equipment. etc.</a:t>
            </a:r>
            <a:endParaRPr lang="zh-CN" altLang="en-US" dirty="0" smtClean="0">
              <a:sym typeface="+mn-lt"/>
            </a:endParaRPr>
          </a:p>
          <a:p>
            <a:pPr lvl="1"/>
            <a:r>
              <a:rPr lang="en-US" altLang="zh-CN" dirty="0" smtClean="0">
                <a:sym typeface="+mn-lt"/>
              </a:rPr>
              <a:t>Familiar </a:t>
            </a:r>
            <a:r>
              <a:rPr lang="en-US" altLang="zh-CN" dirty="0">
                <a:sym typeface="+mn-lt"/>
              </a:rPr>
              <a:t>with and understand the common initialization </a:t>
            </a:r>
            <a:r>
              <a:rPr lang="en-US" altLang="zh-CN" dirty="0" smtClean="0">
                <a:sym typeface="+mn-lt"/>
              </a:rPr>
              <a:t>process, including </a:t>
            </a:r>
            <a:r>
              <a:rPr lang="en-US" altLang="zh-CN" dirty="0">
                <a:sym typeface="+mn-lt"/>
              </a:rPr>
              <a:t>local initialization, WEB initialization, tool initialization;</a:t>
            </a:r>
            <a:endParaRPr lang="en-US" altLang="zh-CN" dirty="0" smtClean="0">
              <a:sym typeface="+mn-lt"/>
            </a:endParaRPr>
          </a:p>
          <a:p>
            <a:pPr lvl="1"/>
            <a:r>
              <a:rPr lang="en-US" altLang="zh-CN" dirty="0" smtClean="0">
                <a:sym typeface="+mn-lt"/>
              </a:rPr>
              <a:t>Familiar </a:t>
            </a:r>
            <a:r>
              <a:rPr lang="en-US" altLang="zh-CN" dirty="0">
                <a:sym typeface="+mn-lt"/>
              </a:rPr>
              <a:t>with and understand the </a:t>
            </a:r>
            <a:r>
              <a:rPr lang="en-US" altLang="zh-CN" dirty="0" smtClean="0">
                <a:sym typeface="+mn-lt"/>
              </a:rPr>
              <a:t>process </a:t>
            </a:r>
            <a:r>
              <a:rPr lang="en-US" altLang="zh-CN" dirty="0">
                <a:sym typeface="+mn-lt"/>
              </a:rPr>
              <a:t>of common password </a:t>
            </a:r>
            <a:r>
              <a:rPr lang="en-US" altLang="zh-CN" dirty="0" smtClean="0">
                <a:sym typeface="+mn-lt"/>
              </a:rPr>
              <a:t>resetting </a:t>
            </a:r>
            <a:r>
              <a:rPr lang="en-US" altLang="zh-CN" dirty="0">
                <a:sym typeface="+mn-lt"/>
              </a:rPr>
              <a:t>for </a:t>
            </a:r>
            <a:r>
              <a:rPr lang="en-US" altLang="zh-CN" dirty="0" smtClean="0">
                <a:sym typeface="+mn-lt"/>
              </a:rPr>
              <a:t>recorder, camera, VTO and </a:t>
            </a:r>
            <a:r>
              <a:rPr lang="en-US" altLang="zh-CN" dirty="0">
                <a:sym typeface="+mn-lt"/>
              </a:rPr>
              <a:t>access </a:t>
            </a:r>
            <a:r>
              <a:rPr lang="en-US" altLang="zh-CN" dirty="0" smtClean="0">
                <a:sym typeface="+mn-lt"/>
              </a:rPr>
              <a:t>controller;</a:t>
            </a:r>
            <a:endParaRPr lang="zh-CN" altLang="en-US" dirty="0" smtClean="0">
              <a:sym typeface="+mn-lt"/>
            </a:endParaRPr>
          </a:p>
          <a:p>
            <a:pPr lvl="1"/>
            <a:r>
              <a:rPr lang="en-US" altLang="zh-CN" dirty="0" smtClean="0">
                <a:sym typeface="+mn-lt"/>
              </a:rPr>
              <a:t>Known about troubleshooting steps for  common </a:t>
            </a:r>
            <a:r>
              <a:rPr lang="en-US" altLang="zh-CN" dirty="0">
                <a:sym typeface="+mn-lt"/>
              </a:rPr>
              <a:t>password </a:t>
            </a:r>
            <a:r>
              <a:rPr lang="en-US" altLang="zh-CN" dirty="0" smtClean="0">
                <a:sym typeface="+mn-lt"/>
              </a:rPr>
              <a:t>problems.</a:t>
            </a:r>
            <a:endParaRPr lang="zh-CN" altLang="en-US" dirty="0" smtClean="0">
              <a:sym typeface="+mn-lt"/>
            </a:endParaRPr>
          </a:p>
          <a:p>
            <a:pPr marL="401320" lvl="1" indent="0">
              <a:buNone/>
            </a:pPr>
            <a:endParaRPr lang="zh-CN" altLang="en-US" dirty="0" smtClean="0">
              <a:sym typeface="+mn-lt"/>
            </a:endParaRPr>
          </a:p>
          <a:p>
            <a:pPr marL="401320" lvl="1" indent="0">
              <a:buNone/>
            </a:pPr>
            <a:endParaRPr lang="zh-CN" altLang="en-US" dirty="0">
              <a:sym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sz="quarter" idx="10"/>
          </p:nvPr>
        </p:nvSpPr>
        <p:spPr>
          <a:xfrm>
            <a:off x="648970" y="1310640"/>
            <a:ext cx="10893425" cy="5188585"/>
          </a:xfrm>
        </p:spPr>
        <p:txBody>
          <a:bodyPr/>
          <a:lstStyle/>
          <a:p>
            <a:pPr marL="0" indent="0">
              <a:buNone/>
            </a:pPr>
            <a:r>
              <a:rPr lang="en-US" altLang="zh-CN" b="1" dirty="0" smtClean="0"/>
              <a:t>Step2</a:t>
            </a:r>
            <a:r>
              <a:rPr lang="zh-CN" altLang="en-US" dirty="0" smtClean="0"/>
              <a:t>：</a:t>
            </a:r>
            <a:r>
              <a:rPr lang="en-US" altLang="zh-CN" dirty="0" smtClean="0"/>
              <a:t>The </a:t>
            </a:r>
            <a:r>
              <a:rPr lang="en-US" altLang="zh-CN" dirty="0"/>
              <a:t>password reset interface presents two methods for retrieval. The first method involves scanning a QR code and resetting the password through DMSS</a:t>
            </a:r>
            <a:r>
              <a:rPr lang="en-US" altLang="zh-CN" dirty="0" smtClean="0"/>
              <a:t>.</a:t>
            </a:r>
          </a:p>
          <a:p>
            <a:pPr marL="0" indent="0">
              <a:buNone/>
            </a:pPr>
            <a:endParaRPr lang="en-US" altLang="zh-CN" dirty="0" smtClean="0"/>
          </a:p>
          <a:p>
            <a:pPr marL="0" indent="0">
              <a:buNone/>
            </a:pPr>
            <a:r>
              <a:rPr lang="en-US" altLang="zh-CN" dirty="0" smtClean="0"/>
              <a:t>QR </a:t>
            </a:r>
            <a:r>
              <a:rPr lang="en-US" altLang="zh-CN" dirty="0"/>
              <a:t>code of Android </a:t>
            </a:r>
            <a:r>
              <a:rPr lang="en-US" altLang="zh-CN" dirty="0" smtClean="0"/>
              <a:t>client </a:t>
            </a:r>
            <a:r>
              <a:rPr lang="zh-CN" altLang="en-US" dirty="0" smtClean="0"/>
              <a:t>：</a:t>
            </a:r>
            <a:r>
              <a:rPr lang="en-US" altLang="zh-CN" dirty="0"/>
              <a:t> </a:t>
            </a:r>
            <a:r>
              <a:rPr lang="en-US" altLang="zh-CN" dirty="0" smtClean="0"/>
              <a:t>                     QR </a:t>
            </a:r>
            <a:r>
              <a:rPr lang="en-US" altLang="zh-CN" dirty="0"/>
              <a:t>code of </a:t>
            </a:r>
            <a:r>
              <a:rPr lang="en-US" altLang="zh-CN" dirty="0" smtClean="0"/>
              <a:t>iOS client </a:t>
            </a:r>
            <a:r>
              <a:rPr lang="zh-CN" altLang="en-US" dirty="0" smtClean="0"/>
              <a:t>：</a:t>
            </a:r>
            <a:endParaRPr lang="zh-CN" altLang="en-US" dirty="0"/>
          </a:p>
          <a:p>
            <a:pPr marL="0" indent="0">
              <a:buNone/>
            </a:pPr>
            <a:endParaRPr lang="zh-CN" altLang="en-US" dirty="0"/>
          </a:p>
        </p:txBody>
      </p:sp>
      <p:pic>
        <p:nvPicPr>
          <p:cNvPr id="5" name="图片 4"/>
          <p:cNvPicPr>
            <a:picLocks noChangeAspect="1"/>
          </p:cNvPicPr>
          <p:nvPr/>
        </p:nvPicPr>
        <p:blipFill>
          <a:blip r:embed="rId3"/>
          <a:stretch>
            <a:fillRect/>
          </a:stretch>
        </p:blipFill>
        <p:spPr>
          <a:xfrm>
            <a:off x="868045" y="3314065"/>
            <a:ext cx="2261870" cy="2344420"/>
          </a:xfrm>
          <a:prstGeom prst="rect">
            <a:avLst/>
          </a:prstGeom>
        </p:spPr>
      </p:pic>
      <p:pic>
        <p:nvPicPr>
          <p:cNvPr id="6" name="图片 5"/>
          <p:cNvPicPr>
            <a:picLocks noChangeAspect="1"/>
          </p:cNvPicPr>
          <p:nvPr/>
        </p:nvPicPr>
        <p:blipFill>
          <a:blip r:embed="rId4"/>
          <a:stretch>
            <a:fillRect/>
          </a:stretch>
        </p:blipFill>
        <p:spPr>
          <a:xfrm>
            <a:off x="5149215" y="3198495"/>
            <a:ext cx="2383155" cy="2459990"/>
          </a:xfrm>
          <a:prstGeom prst="rect">
            <a:avLst/>
          </a:prstGeom>
        </p:spPr>
      </p:pic>
      <p:sp>
        <p:nvSpPr>
          <p:cNvPr id="4" name="标题 3"/>
          <p:cNvSpPr>
            <a:spLocks noGrp="1"/>
          </p:cNvSpPr>
          <p:nvPr>
            <p:ph type="title"/>
          </p:nvPr>
        </p:nvSpPr>
        <p:spPr>
          <a:xfrm>
            <a:off x="478056" y="479373"/>
            <a:ext cx="9736311" cy="601377"/>
          </a:xfrm>
        </p:spPr>
        <p:txBody>
          <a:bodyPr/>
          <a:lstStyle/>
          <a:p>
            <a:r>
              <a:rPr lang="en-US" altLang="zh-CN" sz="2800" dirty="0"/>
              <a:t>Reset on Webpage</a:t>
            </a:r>
            <a:endParaRPr lang="zh-CN" altLang="en-US" sz="2800" dirty="0">
              <a:ea typeface="宋体" panose="02010600030101010101" pitchFamily="2"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sz="quarter" idx="10"/>
          </p:nvPr>
        </p:nvSpPr>
        <p:spPr>
          <a:xfrm>
            <a:off x="648970" y="1310640"/>
            <a:ext cx="10893425" cy="5188585"/>
          </a:xfrm>
        </p:spPr>
        <p:txBody>
          <a:bodyPr/>
          <a:lstStyle/>
          <a:p>
            <a:pPr marL="0" indent="0">
              <a:buNone/>
            </a:pPr>
            <a:r>
              <a:rPr lang="en-US" altLang="zh-CN" b="1" dirty="0" smtClean="0"/>
              <a:t>Step3</a:t>
            </a:r>
            <a:r>
              <a:rPr lang="zh-CN" altLang="en-US" b="1" dirty="0"/>
              <a:t>：</a:t>
            </a:r>
            <a:r>
              <a:rPr lang="en-US" altLang="zh-CN" dirty="0"/>
              <a:t>R</a:t>
            </a:r>
            <a:r>
              <a:rPr dirty="0"/>
              <a:t>un the application ,and go to </a:t>
            </a:r>
            <a:r>
              <a:rPr b="1" dirty="0"/>
              <a:t>ME-Tool </a:t>
            </a:r>
            <a:r>
              <a:rPr b="1" dirty="0" smtClean="0"/>
              <a:t>Manager-</a:t>
            </a:r>
            <a:r>
              <a:rPr lang="en-US" b="1" dirty="0" smtClean="0"/>
              <a:t>P</a:t>
            </a:r>
            <a:r>
              <a:rPr b="1" dirty="0" smtClean="0"/>
              <a:t>assword </a:t>
            </a:r>
            <a:r>
              <a:rPr lang="en-US" b="1" dirty="0"/>
              <a:t>R</a:t>
            </a:r>
            <a:r>
              <a:rPr b="1" dirty="0" smtClean="0"/>
              <a:t>esetting</a:t>
            </a:r>
            <a:r>
              <a:rPr lang="en-US" dirty="0" smtClean="0"/>
              <a:t>.</a:t>
            </a:r>
            <a:r>
              <a:rPr dirty="0" smtClean="0"/>
              <a:t> </a:t>
            </a:r>
            <a:r>
              <a:rPr dirty="0"/>
              <a:t>Scan the QR </a:t>
            </a:r>
            <a:r>
              <a:rPr dirty="0" smtClean="0"/>
              <a:t>code</a:t>
            </a:r>
            <a:r>
              <a:rPr lang="en-US" dirty="0" smtClean="0"/>
              <a:t>, and you </a:t>
            </a:r>
            <a:r>
              <a:rPr lang="en-US" altLang="zh-CN" dirty="0" smtClean="0"/>
              <a:t>will </a:t>
            </a:r>
            <a:r>
              <a:rPr lang="en-US" altLang="zh-CN" dirty="0"/>
              <a:t>receive corresponding security codes in reserved </a:t>
            </a:r>
            <a:r>
              <a:rPr lang="en-US" altLang="zh-CN" dirty="0" smtClean="0"/>
              <a:t>mailboxes, </a:t>
            </a:r>
            <a:r>
              <a:rPr lang="en-US" altLang="zh-CN" dirty="0"/>
              <a:t>as shown </a:t>
            </a:r>
            <a:r>
              <a:rPr lang="en-US" altLang="zh-CN" dirty="0" smtClean="0"/>
              <a:t>below:</a:t>
            </a:r>
            <a:endParaRPr dirty="0"/>
          </a:p>
          <a:p>
            <a:pPr marL="0" indent="0">
              <a:buNone/>
            </a:pPr>
            <a:endParaRPr b="1" dirty="0"/>
          </a:p>
          <a:p>
            <a:pPr marL="0" indent="0">
              <a:buNone/>
            </a:pPr>
            <a:endParaRPr lang="zh-CN" altLang="en-US" dirty="0"/>
          </a:p>
          <a:p>
            <a:pPr marL="0" indent="0">
              <a:buNone/>
            </a:pPr>
            <a:r>
              <a:rPr lang="en-US" altLang="zh-CN" dirty="0"/>
              <a:t>                              </a:t>
            </a:r>
            <a:endParaRPr lang="zh-CN" altLang="en-US" dirty="0"/>
          </a:p>
          <a:p>
            <a:pPr marL="0" indent="0">
              <a:buNone/>
            </a:pPr>
            <a:endParaRPr lang="zh-CN" altLang="en-US" dirty="0"/>
          </a:p>
        </p:txBody>
      </p:sp>
      <p:pic>
        <p:nvPicPr>
          <p:cNvPr id="7" name="图片 6"/>
          <p:cNvPicPr>
            <a:picLocks noChangeAspect="1"/>
          </p:cNvPicPr>
          <p:nvPr>
            <p:custDataLst>
              <p:tags r:id="rId1"/>
            </p:custDataLst>
          </p:nvPr>
        </p:nvPicPr>
        <p:blipFill>
          <a:blip r:embed="rId4"/>
          <a:stretch>
            <a:fillRect/>
          </a:stretch>
        </p:blipFill>
        <p:spPr>
          <a:xfrm>
            <a:off x="977127" y="2152651"/>
            <a:ext cx="2998525" cy="4047326"/>
          </a:xfrm>
          <a:prstGeom prst="rect">
            <a:avLst/>
          </a:prstGeom>
        </p:spPr>
      </p:pic>
      <p:sp>
        <p:nvSpPr>
          <p:cNvPr id="5" name="标题 4"/>
          <p:cNvSpPr>
            <a:spLocks noGrp="1"/>
          </p:cNvSpPr>
          <p:nvPr>
            <p:ph type="title"/>
          </p:nvPr>
        </p:nvSpPr>
        <p:spPr>
          <a:xfrm>
            <a:off x="478056" y="479373"/>
            <a:ext cx="9736311" cy="601377"/>
          </a:xfrm>
        </p:spPr>
        <p:txBody>
          <a:bodyPr/>
          <a:lstStyle/>
          <a:p>
            <a:r>
              <a:rPr lang="en-US" altLang="zh-CN" sz="2800" dirty="0"/>
              <a:t>Reset on Webpage</a:t>
            </a:r>
            <a:endParaRPr lang="zh-CN" altLang="en-US" sz="2800" dirty="0">
              <a:ea typeface="宋体" panose="02010600030101010101" pitchFamily="2" charset="-122"/>
            </a:endParaRPr>
          </a:p>
        </p:txBody>
      </p:sp>
      <p:pic>
        <p:nvPicPr>
          <p:cNvPr id="2" name="图片 1"/>
          <p:cNvPicPr>
            <a:picLocks noChangeAspect="1"/>
          </p:cNvPicPr>
          <p:nvPr/>
        </p:nvPicPr>
        <p:blipFill>
          <a:blip r:embed="rId5"/>
          <a:stretch>
            <a:fillRect/>
          </a:stretch>
        </p:blipFill>
        <p:spPr>
          <a:xfrm>
            <a:off x="4303809" y="2246159"/>
            <a:ext cx="6231669" cy="38328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sz="quarter" idx="10"/>
          </p:nvPr>
        </p:nvSpPr>
        <p:spPr>
          <a:xfrm>
            <a:off x="648970" y="1310640"/>
            <a:ext cx="10893425" cy="5188585"/>
          </a:xfrm>
        </p:spPr>
        <p:txBody>
          <a:bodyPr/>
          <a:lstStyle/>
          <a:p>
            <a:pPr marL="0" indent="0">
              <a:buNone/>
            </a:pPr>
            <a:r>
              <a:rPr lang="en-US" altLang="zh-CN" b="1" dirty="0" smtClean="0"/>
              <a:t>Step4</a:t>
            </a:r>
            <a:r>
              <a:rPr lang="zh-CN" altLang="en-US" b="1" dirty="0" smtClean="0"/>
              <a:t>：</a:t>
            </a:r>
            <a:r>
              <a:rPr lang="en-US" altLang="zh-CN" dirty="0"/>
              <a:t>Enter the security code you received in the email and click "Next" to reset the </a:t>
            </a:r>
            <a:r>
              <a:rPr lang="en-US" altLang="zh-CN" dirty="0" smtClean="0"/>
              <a:t>password.</a:t>
            </a:r>
            <a:endParaRPr dirty="0"/>
          </a:p>
          <a:p>
            <a:pPr marL="0" indent="0">
              <a:buNone/>
            </a:pPr>
            <a:endParaRPr lang="zh-CN" altLang="en-US" dirty="0"/>
          </a:p>
          <a:p>
            <a:pPr marL="0" indent="0">
              <a:buNone/>
            </a:pPr>
            <a:r>
              <a:rPr lang="en-US" altLang="zh-CN" dirty="0" smtClean="0"/>
              <a:t>Web3.0                              </a:t>
            </a:r>
            <a:endParaRPr lang="zh-CN" altLang="en-US" dirty="0"/>
          </a:p>
          <a:p>
            <a:pPr marL="0" indent="0">
              <a:buNone/>
            </a:pPr>
            <a:endParaRPr lang="en-US" altLang="zh-CN" dirty="0" smtClean="0"/>
          </a:p>
          <a:p>
            <a:pPr marL="0" indent="0">
              <a:buNone/>
            </a:pPr>
            <a:endParaRPr lang="en-US" altLang="zh-CN" dirty="0"/>
          </a:p>
          <a:p>
            <a:pPr marL="0" indent="0">
              <a:buNone/>
            </a:pPr>
            <a:endParaRPr lang="en-US" altLang="zh-CN" dirty="0" smtClean="0"/>
          </a:p>
          <a:p>
            <a:pPr marL="0" indent="0">
              <a:buNone/>
            </a:pPr>
            <a:endParaRPr lang="en-US" altLang="zh-CN" dirty="0"/>
          </a:p>
          <a:p>
            <a:pPr marL="0" indent="0">
              <a:buNone/>
            </a:pPr>
            <a:endParaRPr lang="en-US" altLang="zh-CN" dirty="0" smtClean="0"/>
          </a:p>
          <a:p>
            <a:pPr marL="0" indent="0">
              <a:buNone/>
            </a:pPr>
            <a:r>
              <a:rPr lang="en-US" altLang="zh-CN" dirty="0" smtClean="0"/>
              <a:t>Web5.0</a:t>
            </a:r>
            <a:endParaRPr lang="en-US" altLang="zh-CN" dirty="0"/>
          </a:p>
          <a:p>
            <a:pPr marL="0" indent="0">
              <a:buNone/>
            </a:pPr>
            <a:r>
              <a:rPr lang="en-US" altLang="zh-CN" dirty="0" smtClean="0"/>
              <a:t>                          </a:t>
            </a:r>
            <a:endParaRPr lang="zh-CN" altLang="en-US" dirty="0"/>
          </a:p>
          <a:p>
            <a:pPr marL="0" indent="0">
              <a:buNone/>
            </a:pPr>
            <a:endParaRPr lang="zh-CN" altLang="en-US" dirty="0"/>
          </a:p>
        </p:txBody>
      </p:sp>
      <p:pic>
        <p:nvPicPr>
          <p:cNvPr id="9" name="图片 8"/>
          <p:cNvPicPr>
            <a:picLocks noChangeAspect="1"/>
          </p:cNvPicPr>
          <p:nvPr>
            <p:custDataLst>
              <p:tags r:id="rId1"/>
            </p:custDataLst>
          </p:nvPr>
        </p:nvPicPr>
        <p:blipFill>
          <a:blip r:embed="rId4"/>
          <a:stretch>
            <a:fillRect/>
          </a:stretch>
        </p:blipFill>
        <p:spPr>
          <a:xfrm>
            <a:off x="2610299" y="1973914"/>
            <a:ext cx="2945676" cy="1853344"/>
          </a:xfrm>
          <a:prstGeom prst="rect">
            <a:avLst/>
          </a:prstGeom>
        </p:spPr>
      </p:pic>
      <p:pic>
        <p:nvPicPr>
          <p:cNvPr id="5" name="图片 4"/>
          <p:cNvPicPr>
            <a:picLocks noChangeAspect="1"/>
          </p:cNvPicPr>
          <p:nvPr/>
        </p:nvPicPr>
        <p:blipFill>
          <a:blip r:embed="rId5"/>
          <a:stretch>
            <a:fillRect/>
          </a:stretch>
        </p:blipFill>
        <p:spPr>
          <a:xfrm>
            <a:off x="6362944" y="1973914"/>
            <a:ext cx="3888397" cy="1847215"/>
          </a:xfrm>
          <a:prstGeom prst="rect">
            <a:avLst/>
          </a:prstGeom>
        </p:spPr>
      </p:pic>
      <p:sp>
        <p:nvSpPr>
          <p:cNvPr id="6" name="标题 5"/>
          <p:cNvSpPr>
            <a:spLocks noGrp="1"/>
          </p:cNvSpPr>
          <p:nvPr>
            <p:ph type="title"/>
          </p:nvPr>
        </p:nvSpPr>
        <p:spPr>
          <a:xfrm>
            <a:off x="478056" y="479373"/>
            <a:ext cx="9736311" cy="601377"/>
          </a:xfrm>
        </p:spPr>
        <p:txBody>
          <a:bodyPr/>
          <a:lstStyle/>
          <a:p>
            <a:r>
              <a:rPr lang="en-US" altLang="zh-CN" sz="2800" dirty="0"/>
              <a:t>Reset on Webpage</a:t>
            </a:r>
            <a:endParaRPr lang="zh-CN" altLang="en-US" sz="2800" dirty="0">
              <a:ea typeface="宋体" panose="02010600030101010101" pitchFamily="2" charset="-122"/>
            </a:endParaRPr>
          </a:p>
        </p:txBody>
      </p:sp>
      <p:cxnSp>
        <p:nvCxnSpPr>
          <p:cNvPr id="8" name="直接连接符 7"/>
          <p:cNvCxnSpPr/>
          <p:nvPr/>
        </p:nvCxnSpPr>
        <p:spPr bwMode="auto">
          <a:xfrm flipV="1">
            <a:off x="778144" y="3991093"/>
            <a:ext cx="10092132" cy="92945"/>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p:cNvPicPr>
            <a:picLocks noChangeAspect="1"/>
          </p:cNvPicPr>
          <p:nvPr/>
        </p:nvPicPr>
        <p:blipFill>
          <a:blip r:embed="rId6"/>
          <a:stretch>
            <a:fillRect/>
          </a:stretch>
        </p:blipFill>
        <p:spPr>
          <a:xfrm>
            <a:off x="2464724" y="4247873"/>
            <a:ext cx="3236825" cy="2057849"/>
          </a:xfrm>
          <a:prstGeom prst="rect">
            <a:avLst/>
          </a:prstGeom>
        </p:spPr>
      </p:pic>
      <p:pic>
        <p:nvPicPr>
          <p:cNvPr id="11" name="图片 10"/>
          <p:cNvPicPr>
            <a:picLocks noChangeAspect="1"/>
          </p:cNvPicPr>
          <p:nvPr/>
        </p:nvPicPr>
        <p:blipFill>
          <a:blip r:embed="rId7"/>
          <a:stretch>
            <a:fillRect/>
          </a:stretch>
        </p:blipFill>
        <p:spPr>
          <a:xfrm>
            <a:off x="7200438" y="4146145"/>
            <a:ext cx="2213407" cy="231880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sz="quarter" idx="10"/>
          </p:nvPr>
        </p:nvSpPr>
        <p:spPr>
          <a:xfrm>
            <a:off x="478056" y="1231127"/>
            <a:ext cx="11148778" cy="5259125"/>
          </a:xfrm>
        </p:spPr>
        <p:txBody>
          <a:bodyPr/>
          <a:lstStyle/>
          <a:p>
            <a:pPr marL="0" indent="0">
              <a:buNone/>
            </a:pPr>
            <a:r>
              <a:rPr lang="en-US" altLang="zh-CN" b="1" dirty="0" smtClean="0"/>
              <a:t>Step5</a:t>
            </a:r>
            <a:r>
              <a:rPr lang="zh-CN" altLang="en-US" dirty="0" smtClean="0"/>
              <a:t>：</a:t>
            </a:r>
            <a:r>
              <a:rPr lang="en-US" altLang="zh-CN" dirty="0"/>
              <a:t> </a:t>
            </a:r>
            <a:r>
              <a:rPr lang="en-US" altLang="zh-CN" dirty="0" smtClean="0"/>
              <a:t>You can also scan </a:t>
            </a:r>
            <a:r>
              <a:rPr lang="en-US" altLang="zh-CN" dirty="0"/>
              <a:t>the code through other</a:t>
            </a:r>
            <a:r>
              <a:rPr lang="en-US" altLang="zh-CN" dirty="0" smtClean="0"/>
              <a:t> apps </a:t>
            </a:r>
            <a:r>
              <a:rPr lang="en-US" altLang="zh-CN" dirty="0"/>
              <a:t>to </a:t>
            </a:r>
            <a:r>
              <a:rPr lang="en-US" altLang="zh-CN" dirty="0" smtClean="0"/>
              <a:t>finish resetting.</a:t>
            </a:r>
            <a:endParaRPr lang="zh-CN" altLang="en-US" dirty="0" smtClean="0"/>
          </a:p>
          <a:p>
            <a:pPr marL="0" indent="0">
              <a:buNone/>
            </a:pPr>
            <a:r>
              <a:rPr lang="en-US" altLang="zh-CN" dirty="0" smtClean="0"/>
              <a:t>You can use an app to scan the QR code to</a:t>
            </a:r>
            <a:r>
              <a:rPr lang="zh-CN" altLang="en-US" dirty="0" smtClean="0"/>
              <a:t> get encryption strings</a:t>
            </a:r>
            <a:r>
              <a:rPr lang="en-US" altLang="zh-CN" dirty="0" smtClean="0"/>
              <a:t>, copy </a:t>
            </a:r>
            <a:r>
              <a:rPr lang="en-US" altLang="zh-CN" dirty="0"/>
              <a:t>the encrypted string and send it to </a:t>
            </a:r>
            <a:r>
              <a:rPr lang="en-US" altLang="zh-CN" b="1" dirty="0"/>
              <a:t>support_rpwd@global.dahuatech.com</a:t>
            </a:r>
            <a:r>
              <a:rPr lang="en-US" altLang="zh-CN" dirty="0"/>
              <a:t>. You will receive the security code in the reserved mailbox, as shown </a:t>
            </a:r>
            <a:r>
              <a:rPr lang="en-US" altLang="zh-CN" dirty="0" smtClean="0"/>
              <a:t>below:</a:t>
            </a:r>
            <a:endParaRPr lang="zh-CN" altLang="en-US" dirty="0"/>
          </a:p>
        </p:txBody>
      </p:sp>
      <p:pic>
        <p:nvPicPr>
          <p:cNvPr id="5" name="图片 4"/>
          <p:cNvPicPr>
            <a:picLocks noChangeAspect="1"/>
          </p:cNvPicPr>
          <p:nvPr/>
        </p:nvPicPr>
        <p:blipFill>
          <a:blip r:embed="rId3"/>
          <a:stretch>
            <a:fillRect/>
          </a:stretch>
        </p:blipFill>
        <p:spPr>
          <a:xfrm>
            <a:off x="1239095" y="2787870"/>
            <a:ext cx="3004721" cy="3288665"/>
          </a:xfrm>
          <a:prstGeom prst="rect">
            <a:avLst/>
          </a:prstGeom>
        </p:spPr>
      </p:pic>
      <p:sp>
        <p:nvSpPr>
          <p:cNvPr id="7" name="标题 6"/>
          <p:cNvSpPr>
            <a:spLocks noGrp="1"/>
          </p:cNvSpPr>
          <p:nvPr>
            <p:ph type="title"/>
          </p:nvPr>
        </p:nvSpPr>
        <p:spPr>
          <a:xfrm>
            <a:off x="478056" y="479373"/>
            <a:ext cx="9736311" cy="601377"/>
          </a:xfrm>
        </p:spPr>
        <p:txBody>
          <a:bodyPr/>
          <a:lstStyle/>
          <a:p>
            <a:r>
              <a:rPr lang="en-US" altLang="zh-CN" sz="2800" dirty="0"/>
              <a:t>Reset on Webpage</a:t>
            </a:r>
            <a:endParaRPr lang="zh-CN" altLang="en-US" sz="2800" dirty="0">
              <a:ea typeface="宋体" panose="02010600030101010101" pitchFamily="2" charset="-122"/>
            </a:endParaRPr>
          </a:p>
        </p:txBody>
      </p:sp>
      <p:pic>
        <p:nvPicPr>
          <p:cNvPr id="2" name="图片 1"/>
          <p:cNvPicPr>
            <a:picLocks noChangeAspect="1"/>
          </p:cNvPicPr>
          <p:nvPr/>
        </p:nvPicPr>
        <p:blipFill>
          <a:blip r:embed="rId4"/>
          <a:stretch>
            <a:fillRect/>
          </a:stretch>
        </p:blipFill>
        <p:spPr>
          <a:xfrm>
            <a:off x="4671391" y="2787870"/>
            <a:ext cx="6401421" cy="318021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sz="quarter" idx="10"/>
          </p:nvPr>
        </p:nvSpPr>
        <p:spPr>
          <a:xfrm>
            <a:off x="648970" y="1310641"/>
            <a:ext cx="10893425" cy="579120"/>
          </a:xfrm>
        </p:spPr>
        <p:txBody>
          <a:bodyPr>
            <a:normAutofit fontScale="25000" lnSpcReduction="20000"/>
          </a:bodyPr>
          <a:lstStyle/>
          <a:p>
            <a:pPr marL="0" indent="0">
              <a:buNone/>
            </a:pPr>
            <a:r>
              <a:rPr lang="en-US" altLang="zh-CN" sz="7200" b="1" dirty="0" smtClean="0">
                <a:latin typeface="Calibri" panose="020F0502020204030204" pitchFamily="34" charset="0"/>
                <a:cs typeface="Calibri" panose="020F0502020204030204" pitchFamily="34" charset="0"/>
              </a:rPr>
              <a:t>Step6</a:t>
            </a:r>
            <a:r>
              <a:rPr lang="zh-CN" altLang="en-US" sz="7200" b="1" dirty="0" smtClean="0">
                <a:latin typeface="Calibri" panose="020F0502020204030204" pitchFamily="34" charset="0"/>
                <a:cs typeface="Calibri" panose="020F0502020204030204" pitchFamily="34" charset="0"/>
              </a:rPr>
              <a:t>：</a:t>
            </a:r>
            <a:r>
              <a:rPr lang="en-US" sz="7200" dirty="0">
                <a:latin typeface="Calibri" panose="020F0502020204030204" pitchFamily="34" charset="0"/>
                <a:cs typeface="Calibri" panose="020F0502020204030204" pitchFamily="34" charset="0"/>
              </a:rPr>
              <a:t> Enter the security code received in the email and click "Next" to reset the </a:t>
            </a:r>
            <a:r>
              <a:rPr lang="en-US" sz="7200" dirty="0" smtClean="0">
                <a:latin typeface="Calibri" panose="020F0502020204030204" pitchFamily="34" charset="0"/>
                <a:cs typeface="Calibri" panose="020F0502020204030204" pitchFamily="34" charset="0"/>
              </a:rPr>
              <a:t>password.</a:t>
            </a:r>
            <a:endParaRPr sz="7200" dirty="0">
              <a:latin typeface="Calibri" panose="020F0502020204030204" pitchFamily="34" charset="0"/>
              <a:cs typeface="Calibri" panose="020F0502020204030204" pitchFamily="34" charset="0"/>
            </a:endParaRPr>
          </a:p>
          <a:p>
            <a:pPr marL="0" indent="0">
              <a:buNone/>
            </a:pPr>
            <a:endParaRPr b="1" dirty="0"/>
          </a:p>
          <a:p>
            <a:pPr marL="0" indent="0">
              <a:buNone/>
            </a:pPr>
            <a:endParaRPr lang="zh-CN" altLang="en-US" dirty="0"/>
          </a:p>
          <a:p>
            <a:pPr marL="0" indent="0">
              <a:buNone/>
            </a:pPr>
            <a:r>
              <a:rPr lang="en-US" altLang="zh-CN" dirty="0"/>
              <a:t>                              </a:t>
            </a:r>
            <a:endParaRPr lang="zh-CN" altLang="en-US" dirty="0"/>
          </a:p>
          <a:p>
            <a:pPr marL="0" indent="0">
              <a:buNone/>
            </a:pPr>
            <a:endParaRPr lang="zh-CN" altLang="en-US" dirty="0"/>
          </a:p>
        </p:txBody>
      </p:sp>
      <p:sp>
        <p:nvSpPr>
          <p:cNvPr id="7" name="标题 6"/>
          <p:cNvSpPr>
            <a:spLocks noGrp="1"/>
          </p:cNvSpPr>
          <p:nvPr>
            <p:ph type="title"/>
          </p:nvPr>
        </p:nvSpPr>
        <p:spPr>
          <a:xfrm>
            <a:off x="478056" y="479373"/>
            <a:ext cx="9736311" cy="601377"/>
          </a:xfrm>
        </p:spPr>
        <p:txBody>
          <a:bodyPr/>
          <a:lstStyle/>
          <a:p>
            <a:r>
              <a:rPr lang="en-US" altLang="zh-CN" sz="2800" dirty="0"/>
              <a:t>Reset on Webpage</a:t>
            </a:r>
            <a:endParaRPr lang="zh-CN" altLang="en-US" sz="2800" dirty="0">
              <a:ea typeface="宋体" panose="02010600030101010101" pitchFamily="2" charset="-122"/>
            </a:endParaRPr>
          </a:p>
        </p:txBody>
      </p:sp>
      <p:pic>
        <p:nvPicPr>
          <p:cNvPr id="2" name="图片 1"/>
          <p:cNvPicPr>
            <a:picLocks noChangeAspect="1"/>
          </p:cNvPicPr>
          <p:nvPr/>
        </p:nvPicPr>
        <p:blipFill>
          <a:blip r:embed="rId3"/>
          <a:stretch>
            <a:fillRect/>
          </a:stretch>
        </p:blipFill>
        <p:spPr>
          <a:xfrm>
            <a:off x="2109386" y="1889761"/>
            <a:ext cx="3151667" cy="1976864"/>
          </a:xfrm>
          <a:prstGeom prst="rect">
            <a:avLst/>
          </a:prstGeom>
        </p:spPr>
      </p:pic>
      <p:pic>
        <p:nvPicPr>
          <p:cNvPr id="6" name="图片 5"/>
          <p:cNvPicPr>
            <a:picLocks noChangeAspect="1"/>
          </p:cNvPicPr>
          <p:nvPr/>
        </p:nvPicPr>
        <p:blipFill>
          <a:blip r:embed="rId4"/>
          <a:stretch>
            <a:fillRect/>
          </a:stretch>
        </p:blipFill>
        <p:spPr>
          <a:xfrm>
            <a:off x="2109386" y="4149626"/>
            <a:ext cx="3236825" cy="2057849"/>
          </a:xfrm>
          <a:prstGeom prst="rect">
            <a:avLst/>
          </a:prstGeom>
        </p:spPr>
      </p:pic>
      <p:pic>
        <p:nvPicPr>
          <p:cNvPr id="8" name="图片 7"/>
          <p:cNvPicPr>
            <a:picLocks noChangeAspect="1"/>
          </p:cNvPicPr>
          <p:nvPr/>
        </p:nvPicPr>
        <p:blipFill>
          <a:blip r:embed="rId5"/>
          <a:stretch>
            <a:fillRect/>
          </a:stretch>
        </p:blipFill>
        <p:spPr>
          <a:xfrm>
            <a:off x="6398043" y="4149626"/>
            <a:ext cx="2213407" cy="2318807"/>
          </a:xfrm>
          <a:prstGeom prst="rect">
            <a:avLst/>
          </a:prstGeom>
        </p:spPr>
      </p:pic>
      <p:sp>
        <p:nvSpPr>
          <p:cNvPr id="9" name="文本框 8"/>
          <p:cNvSpPr txBox="1"/>
          <p:nvPr/>
        </p:nvSpPr>
        <p:spPr bwMode="auto">
          <a:xfrm>
            <a:off x="642976" y="4906111"/>
            <a:ext cx="927625" cy="377947"/>
          </a:xfrm>
          <a:prstGeom prst="rect">
            <a:avLst/>
          </a:prstGeom>
          <a:noFill/>
          <a:ln w="9525">
            <a:noFill/>
            <a:miter lim="800000"/>
          </a:ln>
        </p:spPr>
        <p:txBody>
          <a:bodyPr wrap="none" lIns="99980" tIns="49986" rIns="99980" bIns="49986" rtlCol="0">
            <a:spAutoFit/>
          </a:bodyPr>
          <a:lstStyle/>
          <a:p>
            <a:pPr algn="ctr" defTabSz="1001395" eaLnBrk="0" hangingPunct="0"/>
            <a:r>
              <a:rPr lang="en-US" altLang="zh-CN" dirty="0" smtClean="0">
                <a:solidFill>
                  <a:srgbClr val="000000"/>
                </a:solidFill>
                <a:latin typeface="Calibri" panose="020F0502020204030204" pitchFamily="34" charset="0"/>
                <a:cs typeface="Calibri" panose="020F0502020204030204" pitchFamily="34" charset="0"/>
              </a:rPr>
              <a:t>Web5.0</a:t>
            </a:r>
            <a:endParaRPr lang="zh-CN" altLang="en-US" dirty="0" smtClean="0">
              <a:solidFill>
                <a:srgbClr val="000000"/>
              </a:solidFill>
              <a:latin typeface="Calibri" panose="020F0502020204030204" pitchFamily="34" charset="0"/>
              <a:cs typeface="Calibri" panose="020F0502020204030204" pitchFamily="34" charset="0"/>
            </a:endParaRPr>
          </a:p>
        </p:txBody>
      </p:sp>
      <p:sp>
        <p:nvSpPr>
          <p:cNvPr id="10" name="文本框 9"/>
          <p:cNvSpPr txBox="1"/>
          <p:nvPr/>
        </p:nvSpPr>
        <p:spPr bwMode="auto">
          <a:xfrm>
            <a:off x="642976" y="2689219"/>
            <a:ext cx="927625" cy="377947"/>
          </a:xfrm>
          <a:prstGeom prst="rect">
            <a:avLst/>
          </a:prstGeom>
          <a:noFill/>
          <a:ln w="9525">
            <a:noFill/>
            <a:miter lim="800000"/>
          </a:ln>
        </p:spPr>
        <p:txBody>
          <a:bodyPr wrap="none" lIns="99980" tIns="49986" rIns="99980" bIns="49986" rtlCol="0">
            <a:spAutoFit/>
          </a:bodyPr>
          <a:lstStyle/>
          <a:p>
            <a:pPr algn="ctr" defTabSz="1001395" eaLnBrk="0" hangingPunct="0"/>
            <a:r>
              <a:rPr lang="en-US" altLang="zh-CN" dirty="0" smtClean="0">
                <a:solidFill>
                  <a:srgbClr val="000000"/>
                </a:solidFill>
                <a:latin typeface="Calibri" panose="020F0502020204030204" pitchFamily="34" charset="0"/>
                <a:cs typeface="Calibri" panose="020F0502020204030204" pitchFamily="34" charset="0"/>
              </a:rPr>
              <a:t>Web3.0</a:t>
            </a:r>
            <a:endParaRPr lang="zh-CN" altLang="en-US" dirty="0" smtClean="0">
              <a:solidFill>
                <a:srgbClr val="000000"/>
              </a:solidFill>
              <a:latin typeface="Calibri" panose="020F0502020204030204" pitchFamily="34" charset="0"/>
              <a:cs typeface="Calibri" panose="020F0502020204030204" pitchFamily="34" charset="0"/>
            </a:endParaRPr>
          </a:p>
        </p:txBody>
      </p:sp>
      <p:pic>
        <p:nvPicPr>
          <p:cNvPr id="11" name="图片 10"/>
          <p:cNvPicPr>
            <a:picLocks noChangeAspect="1"/>
          </p:cNvPicPr>
          <p:nvPr/>
        </p:nvPicPr>
        <p:blipFill>
          <a:blip r:embed="rId6"/>
          <a:stretch>
            <a:fillRect/>
          </a:stretch>
        </p:blipFill>
        <p:spPr>
          <a:xfrm>
            <a:off x="5634181" y="1869122"/>
            <a:ext cx="4260315" cy="2023898"/>
          </a:xfrm>
          <a:prstGeom prst="rect">
            <a:avLst/>
          </a:prstGeom>
        </p:spPr>
      </p:pic>
      <p:cxnSp>
        <p:nvCxnSpPr>
          <p:cNvPr id="12" name="直接连接符 11"/>
          <p:cNvCxnSpPr/>
          <p:nvPr/>
        </p:nvCxnSpPr>
        <p:spPr bwMode="auto">
          <a:xfrm flipV="1">
            <a:off x="816013" y="3961492"/>
            <a:ext cx="10092132" cy="92945"/>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0906" y="507948"/>
            <a:ext cx="9736311" cy="601377"/>
          </a:xfrm>
        </p:spPr>
        <p:txBody>
          <a:bodyPr/>
          <a:lstStyle/>
          <a:p>
            <a:r>
              <a:rPr lang="en-US" altLang="zh-CN" sz="2800" dirty="0"/>
              <a:t>Reset on </a:t>
            </a:r>
            <a:r>
              <a:rPr lang="en-US" altLang="zh-CN" sz="2800" dirty="0" err="1" smtClean="0"/>
              <a:t>ConfigTool</a:t>
            </a:r>
            <a:endParaRPr lang="zh-CN" sz="2800" dirty="0">
              <a:ea typeface="宋体" panose="02010600030101010101" pitchFamily="2" charset="-122"/>
            </a:endParaRPr>
          </a:p>
        </p:txBody>
      </p:sp>
      <p:sp>
        <p:nvSpPr>
          <p:cNvPr id="3" name="文本占位符 2"/>
          <p:cNvSpPr>
            <a:spLocks noGrp="1"/>
          </p:cNvSpPr>
          <p:nvPr>
            <p:ph sz="quarter" idx="10"/>
          </p:nvPr>
        </p:nvSpPr>
        <p:spPr>
          <a:xfrm>
            <a:off x="648970" y="1168400"/>
            <a:ext cx="10893425" cy="5188585"/>
          </a:xfrm>
        </p:spPr>
        <p:txBody>
          <a:bodyPr/>
          <a:lstStyle/>
          <a:p>
            <a:pPr marL="0" indent="0">
              <a:buNone/>
            </a:pPr>
            <a:r>
              <a:rPr dirty="0" smtClean="0">
                <a:sym typeface="+mn-ea"/>
              </a:rPr>
              <a:t>1）</a:t>
            </a:r>
            <a:r>
              <a:rPr lang="en-US" dirty="0">
                <a:sym typeface="+mn-ea"/>
              </a:rPr>
              <a:t>Reset the password by scanning the </a:t>
            </a:r>
            <a:r>
              <a:rPr lang="en-US" dirty="0" smtClean="0">
                <a:sym typeface="+mn-ea"/>
              </a:rPr>
              <a:t>code</a:t>
            </a:r>
          </a:p>
          <a:p>
            <a:pPr marL="0" indent="0">
              <a:buNone/>
            </a:pPr>
            <a:r>
              <a:rPr dirty="0" smtClean="0">
                <a:sym typeface="+mn-ea"/>
              </a:rPr>
              <a:t>St</a:t>
            </a:r>
            <a:r>
              <a:rPr lang="en-US" dirty="0" smtClean="0">
                <a:sym typeface="+mn-ea"/>
              </a:rPr>
              <a:t>e</a:t>
            </a:r>
            <a:r>
              <a:rPr dirty="0" smtClean="0">
                <a:sym typeface="+mn-ea"/>
              </a:rPr>
              <a:t>p1：</a:t>
            </a:r>
            <a:r>
              <a:rPr lang="en-US" dirty="0">
                <a:sym typeface="+mn-ea"/>
              </a:rPr>
              <a:t>Download </a:t>
            </a:r>
            <a:r>
              <a:rPr lang="en-US" dirty="0" err="1" smtClean="0">
                <a:sym typeface="+mn-ea"/>
              </a:rPr>
              <a:t>Configtool</a:t>
            </a:r>
            <a:r>
              <a:rPr lang="en-US" dirty="0" smtClean="0">
                <a:sym typeface="+mn-ea"/>
              </a:rPr>
              <a:t> and </a:t>
            </a:r>
            <a:r>
              <a:rPr lang="en-US" altLang="zh-CN" dirty="0" smtClean="0">
                <a:sym typeface="+mn-ea"/>
              </a:rPr>
              <a:t>enter</a:t>
            </a:r>
            <a:r>
              <a:rPr lang="en-US" dirty="0" smtClean="0">
                <a:sym typeface="+mn-ea"/>
              </a:rPr>
              <a:t> </a:t>
            </a:r>
            <a:r>
              <a:rPr lang="en-US" dirty="0">
                <a:sym typeface="+mn-ea"/>
              </a:rPr>
              <a:t>the password reset interface, as shown below:</a:t>
            </a:r>
            <a:endParaRPr dirty="0">
              <a:sym typeface="+mn-ea"/>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526" y="2176625"/>
            <a:ext cx="6296583" cy="400551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sz="quarter" idx="10"/>
          </p:nvPr>
        </p:nvSpPr>
        <p:spPr>
          <a:xfrm>
            <a:off x="648970" y="1310640"/>
            <a:ext cx="10893425" cy="5188585"/>
          </a:xfrm>
        </p:spPr>
        <p:txBody>
          <a:bodyPr/>
          <a:lstStyle/>
          <a:p>
            <a:pPr marL="0" indent="0">
              <a:buNone/>
            </a:pPr>
            <a:r>
              <a:rPr lang="en-US" altLang="zh-CN" b="1" dirty="0" smtClean="0"/>
              <a:t>Step2</a:t>
            </a:r>
            <a:r>
              <a:rPr lang="zh-CN" altLang="en-US" dirty="0" smtClean="0"/>
              <a:t>：</a:t>
            </a:r>
            <a:r>
              <a:rPr lang="en-US" altLang="zh-CN" dirty="0" smtClean="0"/>
              <a:t>Select  </a:t>
            </a:r>
            <a:r>
              <a:rPr lang="en-US" altLang="zh-CN" dirty="0"/>
              <a:t>the device you wish to </a:t>
            </a:r>
            <a:r>
              <a:rPr lang="en-US" altLang="zh-CN" dirty="0" smtClean="0"/>
              <a:t>reset and </a:t>
            </a:r>
            <a:r>
              <a:rPr lang="en-US" altLang="zh-CN" dirty="0"/>
              <a:t>click "Reset" to display the password </a:t>
            </a:r>
            <a:r>
              <a:rPr lang="en-US" altLang="zh-CN" dirty="0" smtClean="0"/>
              <a:t>reset </a:t>
            </a:r>
            <a:r>
              <a:rPr lang="en-US" altLang="zh-CN" dirty="0"/>
              <a:t>interface. Select "QR Code" mode, scan the </a:t>
            </a:r>
            <a:r>
              <a:rPr lang="en-US" altLang="zh-CN" dirty="0" smtClean="0"/>
              <a:t>QR code on the left to </a:t>
            </a:r>
            <a:r>
              <a:rPr lang="en-US" altLang="zh-CN" dirty="0"/>
              <a:t>retrieve the password through DMSS or some other apps </a:t>
            </a:r>
            <a:r>
              <a:rPr lang="en-US" altLang="zh-CN" dirty="0" smtClean="0"/>
              <a:t>(same </a:t>
            </a:r>
            <a:r>
              <a:rPr lang="en-US" altLang="zh-CN" dirty="0"/>
              <a:t>as web </a:t>
            </a:r>
            <a:r>
              <a:rPr lang="en-US" altLang="zh-CN" dirty="0" smtClean="0"/>
              <a:t>reset</a:t>
            </a:r>
            <a:r>
              <a:rPr lang="en-US" altLang="zh-CN" dirty="0"/>
              <a:t>), click </a:t>
            </a:r>
            <a:r>
              <a:rPr lang="en-US" altLang="zh-CN" dirty="0" smtClean="0"/>
              <a:t>OK to finish reset, </a:t>
            </a:r>
            <a:r>
              <a:rPr lang="en-US" altLang="zh-CN" dirty="0"/>
              <a:t>as shown in the </a:t>
            </a:r>
            <a:r>
              <a:rPr lang="en-US" altLang="zh-CN" dirty="0" smtClean="0"/>
              <a:t>screenshot </a:t>
            </a:r>
            <a:r>
              <a:rPr lang="en-US" altLang="zh-CN" dirty="0"/>
              <a:t>below:</a:t>
            </a:r>
            <a:endParaRPr lang="zh-CN" dirty="0"/>
          </a:p>
        </p:txBody>
      </p:sp>
      <p:pic>
        <p:nvPicPr>
          <p:cNvPr id="5" name="图片 4"/>
          <p:cNvPicPr>
            <a:picLocks noChangeAspect="1"/>
          </p:cNvPicPr>
          <p:nvPr/>
        </p:nvPicPr>
        <p:blipFill>
          <a:blip r:embed="rId3"/>
          <a:stretch>
            <a:fillRect/>
          </a:stretch>
        </p:blipFill>
        <p:spPr>
          <a:xfrm>
            <a:off x="862965" y="2722880"/>
            <a:ext cx="4798695" cy="3387725"/>
          </a:xfrm>
          <a:prstGeom prst="rect">
            <a:avLst/>
          </a:prstGeom>
        </p:spPr>
      </p:pic>
      <p:sp>
        <p:nvSpPr>
          <p:cNvPr id="7" name="标题 6"/>
          <p:cNvSpPr>
            <a:spLocks noGrp="1"/>
          </p:cNvSpPr>
          <p:nvPr>
            <p:ph type="title"/>
          </p:nvPr>
        </p:nvSpPr>
        <p:spPr>
          <a:xfrm>
            <a:off x="420906" y="507948"/>
            <a:ext cx="9736311" cy="601377"/>
          </a:xfrm>
        </p:spPr>
        <p:txBody>
          <a:bodyPr/>
          <a:lstStyle/>
          <a:p>
            <a:r>
              <a:rPr lang="en-US" altLang="zh-CN" sz="2800" dirty="0"/>
              <a:t>Reset on </a:t>
            </a:r>
            <a:r>
              <a:rPr lang="en-US" altLang="zh-CN" sz="2800" dirty="0" err="1"/>
              <a:t>ConfigTool</a:t>
            </a:r>
            <a:endParaRPr lang="zh-CN" sz="2800" dirty="0">
              <a:ea typeface="宋体" panose="02010600030101010101" pitchFamily="2" charset="-122"/>
            </a:endParaRPr>
          </a:p>
        </p:txBody>
      </p:sp>
      <p:pic>
        <p:nvPicPr>
          <p:cNvPr id="4" name="图片 3"/>
          <p:cNvPicPr>
            <a:picLocks noChangeAspect="1"/>
          </p:cNvPicPr>
          <p:nvPr/>
        </p:nvPicPr>
        <p:blipFill>
          <a:blip r:embed="rId4"/>
          <a:stretch>
            <a:fillRect/>
          </a:stretch>
        </p:blipFill>
        <p:spPr>
          <a:xfrm>
            <a:off x="5814542" y="4811836"/>
            <a:ext cx="5941848" cy="33663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sz="quarter" idx="10"/>
          </p:nvPr>
        </p:nvSpPr>
        <p:spPr>
          <a:xfrm>
            <a:off x="648970" y="1310640"/>
            <a:ext cx="10893425" cy="5188585"/>
          </a:xfrm>
        </p:spPr>
        <p:txBody>
          <a:bodyPr/>
          <a:lstStyle/>
          <a:p>
            <a:pPr marL="0" indent="0">
              <a:buNone/>
            </a:pPr>
            <a:r>
              <a:rPr lang="en-US" altLang="zh-CN" b="1" dirty="0"/>
              <a:t>2</a:t>
            </a:r>
            <a:r>
              <a:rPr lang="zh-CN" altLang="en-US" b="1" dirty="0" smtClean="0"/>
              <a:t>）</a:t>
            </a:r>
            <a:r>
              <a:rPr lang="en-US" altLang="zh-CN" b="1" dirty="0"/>
              <a:t> Retrieve through XML file</a:t>
            </a:r>
            <a:endParaRPr lang="zh-CN" altLang="en-US" b="1" dirty="0"/>
          </a:p>
          <a:p>
            <a:pPr marL="0" indent="0">
              <a:buNone/>
            </a:pPr>
            <a:r>
              <a:rPr lang="en-US" altLang="zh-CN" b="1" dirty="0" smtClean="0"/>
              <a:t>Step1</a:t>
            </a:r>
            <a:r>
              <a:rPr lang="zh-CN" altLang="en-US" dirty="0" smtClean="0"/>
              <a:t>：</a:t>
            </a:r>
            <a:r>
              <a:rPr lang="en-US" altLang="zh-CN" dirty="0" smtClean="0"/>
              <a:t>Select  </a:t>
            </a:r>
            <a:r>
              <a:rPr lang="en-US" altLang="zh-CN" dirty="0"/>
              <a:t>the device you wish to </a:t>
            </a:r>
            <a:r>
              <a:rPr lang="en-US" altLang="zh-CN" dirty="0" smtClean="0"/>
              <a:t>reset and click “Reset”. </a:t>
            </a:r>
            <a:r>
              <a:rPr lang="en-US" altLang="zh-CN" dirty="0"/>
              <a:t>The password </a:t>
            </a:r>
            <a:r>
              <a:rPr lang="en-US" altLang="zh-CN" dirty="0" smtClean="0"/>
              <a:t>reset prompt will pop up. </a:t>
            </a:r>
            <a:r>
              <a:rPr lang="en-US" altLang="zh-CN" dirty="0"/>
              <a:t>Select XML File and select the corresponding path to export the XML </a:t>
            </a:r>
            <a:r>
              <a:rPr lang="en-US" altLang="zh-CN" dirty="0" smtClean="0"/>
              <a:t>file.</a:t>
            </a:r>
            <a:endParaRPr lang="zh-CN" altLang="en-US" dirty="0"/>
          </a:p>
        </p:txBody>
      </p:sp>
      <p:pic>
        <p:nvPicPr>
          <p:cNvPr id="4" name="图片 3"/>
          <p:cNvPicPr>
            <a:picLocks noChangeAspect="1"/>
          </p:cNvPicPr>
          <p:nvPr/>
        </p:nvPicPr>
        <p:blipFill>
          <a:blip r:embed="rId3"/>
          <a:stretch>
            <a:fillRect/>
          </a:stretch>
        </p:blipFill>
        <p:spPr>
          <a:xfrm>
            <a:off x="648970" y="3130601"/>
            <a:ext cx="5232711" cy="2766009"/>
          </a:xfrm>
          <a:prstGeom prst="rect">
            <a:avLst/>
          </a:prstGeom>
        </p:spPr>
      </p:pic>
      <p:pic>
        <p:nvPicPr>
          <p:cNvPr id="7" name="图片 6"/>
          <p:cNvPicPr>
            <a:picLocks noChangeAspect="1"/>
          </p:cNvPicPr>
          <p:nvPr/>
        </p:nvPicPr>
        <p:blipFill>
          <a:blip r:embed="rId4"/>
          <a:stretch>
            <a:fillRect/>
          </a:stretch>
        </p:blipFill>
        <p:spPr>
          <a:xfrm>
            <a:off x="6111240" y="3173730"/>
            <a:ext cx="5431155" cy="2722880"/>
          </a:xfrm>
          <a:prstGeom prst="rect">
            <a:avLst/>
          </a:prstGeom>
        </p:spPr>
      </p:pic>
      <p:sp>
        <p:nvSpPr>
          <p:cNvPr id="6" name="标题 5"/>
          <p:cNvSpPr>
            <a:spLocks noGrp="1"/>
          </p:cNvSpPr>
          <p:nvPr>
            <p:ph type="title"/>
          </p:nvPr>
        </p:nvSpPr>
        <p:spPr>
          <a:xfrm>
            <a:off x="420906" y="507948"/>
            <a:ext cx="9736311" cy="601377"/>
          </a:xfrm>
        </p:spPr>
        <p:txBody>
          <a:bodyPr/>
          <a:lstStyle/>
          <a:p>
            <a:r>
              <a:rPr lang="en-US" altLang="zh-CN" sz="2800" dirty="0"/>
              <a:t>Reset on </a:t>
            </a:r>
            <a:r>
              <a:rPr lang="en-US" altLang="zh-CN" sz="2800" dirty="0" err="1"/>
              <a:t>ConfigTool</a:t>
            </a:r>
            <a:endParaRPr lang="zh-CN" sz="2800" dirty="0">
              <a:ea typeface="宋体" panose="02010600030101010101" pitchFamily="2"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sz="quarter" idx="10"/>
          </p:nvPr>
        </p:nvSpPr>
        <p:spPr>
          <a:xfrm>
            <a:off x="648970" y="1310640"/>
            <a:ext cx="10893425" cy="5188585"/>
          </a:xfrm>
        </p:spPr>
        <p:txBody>
          <a:bodyPr/>
          <a:lstStyle/>
          <a:p>
            <a:pPr marL="0" indent="0">
              <a:buNone/>
            </a:pPr>
            <a:r>
              <a:rPr lang="en-US" altLang="zh-CN" b="1" dirty="0" smtClean="0"/>
              <a:t>Step2</a:t>
            </a:r>
            <a:r>
              <a:rPr lang="zh-CN" altLang="en-US" dirty="0" smtClean="0"/>
              <a:t>：</a:t>
            </a:r>
            <a:r>
              <a:rPr lang="en-US" altLang="zh-CN" dirty="0"/>
              <a:t>Send the exported file </a:t>
            </a:r>
            <a:r>
              <a:rPr lang="en-US" altLang="zh-CN" dirty="0" smtClean="0"/>
              <a:t>to support_rpwd@global.dahuatech.com(</a:t>
            </a:r>
            <a:r>
              <a:rPr lang="en-US" altLang="zh-CN" dirty="0" err="1" smtClean="0"/>
              <a:t>Dahua</a:t>
            </a:r>
            <a:r>
              <a:rPr lang="en-US" altLang="zh-CN" dirty="0" smtClean="0"/>
              <a:t>)/</a:t>
            </a:r>
            <a:r>
              <a:rPr lang="en-US" altLang="zh-CN" dirty="0"/>
              <a:t>support_gpwd@htmicrochip.com(neutral), the mailbox will </a:t>
            </a:r>
            <a:r>
              <a:rPr lang="en-US" altLang="zh-CN" dirty="0" smtClean="0"/>
              <a:t>return the</a:t>
            </a:r>
            <a:r>
              <a:rPr lang="en-US" altLang="zh-CN" dirty="0" smtClean="0">
                <a:solidFill>
                  <a:srgbClr val="FFC000"/>
                </a:solidFill>
              </a:rPr>
              <a:t> </a:t>
            </a:r>
            <a:r>
              <a:rPr lang="en-US" altLang="zh-CN" dirty="0"/>
              <a:t>result. XML file, as shown </a:t>
            </a:r>
            <a:r>
              <a:rPr lang="en-US" altLang="zh-CN" dirty="0" smtClean="0"/>
              <a:t>below</a:t>
            </a:r>
            <a:r>
              <a:rPr lang="en-US" altLang="zh-CN" dirty="0"/>
              <a:t>:</a:t>
            </a:r>
            <a:endParaRPr lang="zh-CN" altLang="en-US" dirty="0"/>
          </a:p>
        </p:txBody>
      </p:sp>
      <p:sp>
        <p:nvSpPr>
          <p:cNvPr id="8" name="标题 7"/>
          <p:cNvSpPr>
            <a:spLocks noGrp="1"/>
          </p:cNvSpPr>
          <p:nvPr>
            <p:ph type="title"/>
          </p:nvPr>
        </p:nvSpPr>
        <p:spPr>
          <a:xfrm>
            <a:off x="420906" y="507948"/>
            <a:ext cx="9736311" cy="601377"/>
          </a:xfrm>
        </p:spPr>
        <p:txBody>
          <a:bodyPr/>
          <a:lstStyle/>
          <a:p>
            <a:r>
              <a:rPr lang="en-US" altLang="zh-CN" sz="2800" dirty="0"/>
              <a:t>Reset on </a:t>
            </a:r>
            <a:r>
              <a:rPr lang="en-US" altLang="zh-CN" sz="2800" dirty="0" err="1"/>
              <a:t>ConfigTool</a:t>
            </a:r>
            <a:endParaRPr lang="zh-CN" sz="2800" dirty="0">
              <a:ea typeface="宋体" panose="02010600030101010101" pitchFamily="2" charset="-122"/>
            </a:endParaRPr>
          </a:p>
        </p:txBody>
      </p:sp>
      <p:sp>
        <p:nvSpPr>
          <p:cNvPr id="2" name="文本框 1"/>
          <p:cNvSpPr txBox="1"/>
          <p:nvPr/>
        </p:nvSpPr>
        <p:spPr>
          <a:xfrm>
            <a:off x="554446" y="5622424"/>
            <a:ext cx="10858500" cy="962723"/>
          </a:xfrm>
          <a:prstGeom prst="rect">
            <a:avLst/>
          </a:prstGeom>
          <a:noFill/>
          <a:ln w="9525">
            <a:noFill/>
            <a:miter lim="800000"/>
          </a:ln>
        </p:spPr>
        <p:txBody>
          <a:bodyPr wrap="square" lIns="99980" tIns="49986" rIns="99980" bIns="49986">
            <a:spAutoFit/>
          </a:bodyPr>
          <a:lstStyle/>
          <a:p>
            <a:pPr defTabSz="1001395" eaLnBrk="0" hangingPunct="0"/>
            <a:r>
              <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Note</a:t>
            </a:r>
            <a:r>
              <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r>
              <a:rPr lang="en-US" altLang="zh-CN"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If you want to export XML </a:t>
            </a:r>
            <a:r>
              <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files for </a:t>
            </a:r>
            <a:r>
              <a:rPr lang="en-US" altLang="zh-CN"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multiple devices, you need to export the XML files </a:t>
            </a:r>
            <a:r>
              <a:rPr lang="en-US" altLang="zh-CN" sz="1400" dirty="0"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seperately</a:t>
            </a:r>
            <a:r>
              <a:rPr lang="en-US" altLang="zh-CN"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The XML files cannot be compressed </a:t>
            </a:r>
            <a:r>
              <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but need to be </a:t>
            </a:r>
            <a:r>
              <a:rPr lang="en-US" altLang="zh-CN"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sent as original </a:t>
            </a:r>
            <a:r>
              <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files.</a:t>
            </a:r>
          </a:p>
          <a:p>
            <a:pPr defTabSz="1001395" eaLnBrk="0" hangingPunct="0"/>
            <a:r>
              <a:rPr lang="en-US" altLang="zh-CN" sz="140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2</a:t>
            </a:r>
            <a:r>
              <a:rPr lang="en-US" altLang="zh-CN"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The validity period of the security code is 72 </a:t>
            </a:r>
            <a:r>
              <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hours.</a:t>
            </a:r>
          </a:p>
          <a:p>
            <a:pPr defTabSz="1001395" eaLnBrk="0" hangingPunct="0"/>
            <a:r>
              <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3. Only authorized mail can send exported file and region can help apply for the permission.</a:t>
            </a:r>
          </a:p>
        </p:txBody>
      </p:sp>
      <p:pic>
        <p:nvPicPr>
          <p:cNvPr id="4" name="图片 3"/>
          <p:cNvPicPr>
            <a:picLocks noChangeAspect="1"/>
          </p:cNvPicPr>
          <p:nvPr/>
        </p:nvPicPr>
        <p:blipFill>
          <a:blip r:embed="rId3"/>
          <a:stretch>
            <a:fillRect/>
          </a:stretch>
        </p:blipFill>
        <p:spPr>
          <a:xfrm>
            <a:off x="1391479" y="2568254"/>
            <a:ext cx="3739100" cy="1880398"/>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142" y="2708154"/>
            <a:ext cx="3731075" cy="271295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sz="quarter" idx="10"/>
          </p:nvPr>
        </p:nvSpPr>
        <p:spPr>
          <a:xfrm>
            <a:off x="648970" y="1310640"/>
            <a:ext cx="10893425" cy="5188585"/>
          </a:xfrm>
        </p:spPr>
        <p:txBody>
          <a:bodyPr/>
          <a:lstStyle/>
          <a:p>
            <a:pPr marL="0" indent="0">
              <a:buNone/>
            </a:pPr>
            <a:r>
              <a:rPr lang="en-US" altLang="zh-CN" b="1" dirty="0" smtClean="0"/>
              <a:t>Step3</a:t>
            </a:r>
            <a:r>
              <a:rPr lang="zh-CN" altLang="en-US" dirty="0" smtClean="0"/>
              <a:t>：</a:t>
            </a:r>
            <a:r>
              <a:rPr lang="en-US" altLang="zh-CN" dirty="0"/>
              <a:t> After importing the result. XML file</a:t>
            </a:r>
            <a:r>
              <a:rPr lang="en-US" altLang="zh-CN" dirty="0" smtClean="0"/>
              <a:t>, you can </a:t>
            </a:r>
            <a:r>
              <a:rPr lang="en-US" altLang="zh-CN" dirty="0"/>
              <a:t>reset the password and click </a:t>
            </a:r>
            <a:r>
              <a:rPr lang="en-US" altLang="zh-CN" dirty="0" smtClean="0"/>
              <a:t>Finish to </a:t>
            </a:r>
            <a:r>
              <a:rPr lang="en-US" altLang="zh-CN" dirty="0"/>
              <a:t>complete the process</a:t>
            </a:r>
            <a:r>
              <a:rPr lang="en-US" altLang="zh-CN" dirty="0" smtClean="0"/>
              <a:t>, as </a:t>
            </a:r>
            <a:r>
              <a:rPr lang="en-US" altLang="zh-CN" dirty="0"/>
              <a:t>shown in the figure below :</a:t>
            </a:r>
            <a:endParaRPr lang="zh-CN" altLang="en-US" dirty="0"/>
          </a:p>
          <a:p>
            <a:pPr marL="0" indent="0">
              <a:buNone/>
            </a:pPr>
            <a:endParaRPr lang="zh-CN" altLang="en-US" dirty="0"/>
          </a:p>
        </p:txBody>
      </p:sp>
      <p:pic>
        <p:nvPicPr>
          <p:cNvPr id="4" name="图片 3"/>
          <p:cNvPicPr>
            <a:picLocks noChangeAspect="1"/>
          </p:cNvPicPr>
          <p:nvPr/>
        </p:nvPicPr>
        <p:blipFill>
          <a:blip r:embed="rId3"/>
          <a:stretch>
            <a:fillRect/>
          </a:stretch>
        </p:blipFill>
        <p:spPr>
          <a:xfrm>
            <a:off x="648970" y="2222500"/>
            <a:ext cx="5243195" cy="2771775"/>
          </a:xfrm>
          <a:prstGeom prst="rect">
            <a:avLst/>
          </a:prstGeom>
        </p:spPr>
      </p:pic>
      <p:pic>
        <p:nvPicPr>
          <p:cNvPr id="7" name="图片 6"/>
          <p:cNvPicPr>
            <a:picLocks noChangeAspect="1"/>
          </p:cNvPicPr>
          <p:nvPr/>
        </p:nvPicPr>
        <p:blipFill>
          <a:blip r:embed="rId4"/>
          <a:stretch>
            <a:fillRect/>
          </a:stretch>
        </p:blipFill>
        <p:spPr>
          <a:xfrm>
            <a:off x="6320790" y="2222500"/>
            <a:ext cx="5221605" cy="2772410"/>
          </a:xfrm>
          <a:prstGeom prst="rect">
            <a:avLst/>
          </a:prstGeom>
        </p:spPr>
      </p:pic>
      <p:sp>
        <p:nvSpPr>
          <p:cNvPr id="6" name="标题 5"/>
          <p:cNvSpPr>
            <a:spLocks noGrp="1"/>
          </p:cNvSpPr>
          <p:nvPr>
            <p:ph type="title"/>
          </p:nvPr>
        </p:nvSpPr>
        <p:spPr>
          <a:xfrm>
            <a:off x="420906" y="507948"/>
            <a:ext cx="9736311" cy="601377"/>
          </a:xfrm>
        </p:spPr>
        <p:txBody>
          <a:bodyPr/>
          <a:lstStyle/>
          <a:p>
            <a:r>
              <a:rPr lang="en-US" altLang="zh-CN" sz="2800" dirty="0"/>
              <a:t>Reset on </a:t>
            </a:r>
            <a:r>
              <a:rPr lang="en-US" altLang="zh-CN" sz="2800" dirty="0" err="1"/>
              <a:t>ConfigTool</a:t>
            </a:r>
            <a:endParaRPr lang="zh-CN" sz="2800" dirty="0">
              <a:ea typeface="宋体" panose="02010600030101010101" pitchFamily="2" charset="-122"/>
            </a:endParaRPr>
          </a:p>
        </p:txBody>
      </p:sp>
      <p:pic>
        <p:nvPicPr>
          <p:cNvPr id="2" name="图片 1"/>
          <p:cNvPicPr>
            <a:picLocks noChangeAspect="1"/>
          </p:cNvPicPr>
          <p:nvPr/>
        </p:nvPicPr>
        <p:blipFill>
          <a:blip r:embed="rId5"/>
          <a:stretch>
            <a:fillRect/>
          </a:stretch>
        </p:blipFill>
        <p:spPr>
          <a:xfrm>
            <a:off x="1560443" y="5490513"/>
            <a:ext cx="9060553" cy="41562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87857" y="2883241"/>
            <a:ext cx="834175" cy="1072537"/>
            <a:chOff x="1469260" y="2749227"/>
            <a:chExt cx="1481667" cy="1905046"/>
          </a:xfrm>
        </p:grpSpPr>
        <p:sp>
          <p:nvSpPr>
            <p:cNvPr id="31" name="文本框 16"/>
            <p:cNvSpPr txBox="1"/>
            <p:nvPr/>
          </p:nvSpPr>
          <p:spPr>
            <a:xfrm>
              <a:off x="1943276" y="2811188"/>
              <a:ext cx="510116" cy="1209288"/>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a:solidFill>
                    <a:srgbClr val="C00000"/>
                  </a:solidFill>
                  <a:sym typeface="Calibri" panose="020F0502020204030204" charset="0"/>
                </a:rPr>
                <a:t>1</a:t>
              </a:r>
              <a:endParaRPr lang="zh-CN" altLang="en-US" sz="3200" dirty="0">
                <a:solidFill>
                  <a:srgbClr val="C00000"/>
                </a:solidFill>
                <a:sym typeface="Calibri" panose="020F0502020204030204" charset="0"/>
              </a:endParaRPr>
            </a:p>
          </p:txBody>
        </p:sp>
        <p:sp>
          <p:nvSpPr>
            <p:cNvPr id="32" name="圆角矩形 1"/>
            <p:cNvSpPr/>
            <p:nvPr/>
          </p:nvSpPr>
          <p:spPr>
            <a:xfrm>
              <a:off x="1693852" y="2749227"/>
              <a:ext cx="1031171" cy="1341107"/>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rgbClr val="C00000"/>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30" name="直接连接符 29"/>
            <p:cNvCxnSpPr/>
            <p:nvPr/>
          </p:nvCxnSpPr>
          <p:spPr>
            <a:xfrm>
              <a:off x="1469260" y="4654273"/>
              <a:ext cx="1481667"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3548947" y="2882805"/>
            <a:ext cx="834175" cy="1072537"/>
            <a:chOff x="3230497" y="2747338"/>
            <a:chExt cx="834175" cy="1072537"/>
          </a:xfrm>
        </p:grpSpPr>
        <p:sp>
          <p:nvSpPr>
            <p:cNvPr id="57" name="文本框 16"/>
            <p:cNvSpPr txBox="1"/>
            <p:nvPr/>
          </p:nvSpPr>
          <p:spPr>
            <a:xfrm>
              <a:off x="3497367" y="2765289"/>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chemeClr val="bg1">
                      <a:lumMod val="50000"/>
                    </a:schemeClr>
                  </a:solidFill>
                  <a:sym typeface="Calibri" panose="020F0502020204030204" charset="0"/>
                </a:rPr>
                <a:t>2</a:t>
              </a:r>
              <a:endParaRPr lang="zh-CN" altLang="en-US" sz="3200" dirty="0">
                <a:solidFill>
                  <a:schemeClr val="bg1">
                    <a:lumMod val="50000"/>
                  </a:schemeClr>
                </a:solidFill>
                <a:sym typeface="Calibri" panose="020F0502020204030204" charset="0"/>
              </a:endParaRPr>
            </a:p>
          </p:txBody>
        </p:sp>
        <p:sp>
          <p:nvSpPr>
            <p:cNvPr id="58" name="圆角矩形 1"/>
            <p:cNvSpPr/>
            <p:nvPr/>
          </p:nvSpPr>
          <p:spPr>
            <a:xfrm>
              <a:off x="3356942" y="2747338"/>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1">
                <a:lumMod val="50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59" name="直接连接符 58"/>
            <p:cNvCxnSpPr/>
            <p:nvPr/>
          </p:nvCxnSpPr>
          <p:spPr>
            <a:xfrm>
              <a:off x="3230497" y="3819875"/>
              <a:ext cx="834175"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5575681" y="2863401"/>
            <a:ext cx="834175" cy="1072537"/>
            <a:chOff x="4971781" y="2780149"/>
            <a:chExt cx="834175" cy="1072537"/>
          </a:xfrm>
        </p:grpSpPr>
        <p:sp>
          <p:nvSpPr>
            <p:cNvPr id="60" name="文本框 16"/>
            <p:cNvSpPr txBox="1"/>
            <p:nvPr/>
          </p:nvSpPr>
          <p:spPr>
            <a:xfrm>
              <a:off x="5238651" y="2798100"/>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chemeClr val="bg1">
                      <a:lumMod val="50000"/>
                    </a:schemeClr>
                  </a:solidFill>
                  <a:sym typeface="Calibri" panose="020F0502020204030204" charset="0"/>
                </a:rPr>
                <a:t>3</a:t>
              </a:r>
              <a:endParaRPr lang="zh-CN" altLang="en-US" sz="3200" dirty="0">
                <a:solidFill>
                  <a:schemeClr val="bg1">
                    <a:lumMod val="50000"/>
                  </a:schemeClr>
                </a:solidFill>
                <a:sym typeface="Calibri" panose="020F0502020204030204" charset="0"/>
              </a:endParaRPr>
            </a:p>
          </p:txBody>
        </p:sp>
        <p:sp>
          <p:nvSpPr>
            <p:cNvPr id="61" name="圆角矩形 1"/>
            <p:cNvSpPr/>
            <p:nvPr/>
          </p:nvSpPr>
          <p:spPr>
            <a:xfrm>
              <a:off x="5098226" y="2780149"/>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1">
                <a:lumMod val="50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62" name="直接连接符 61"/>
            <p:cNvCxnSpPr/>
            <p:nvPr/>
          </p:nvCxnSpPr>
          <p:spPr>
            <a:xfrm>
              <a:off x="4971781" y="3852686"/>
              <a:ext cx="834175"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7766791" y="2863401"/>
            <a:ext cx="834175" cy="1072537"/>
            <a:chOff x="6733018" y="2798100"/>
            <a:chExt cx="834175" cy="1072537"/>
          </a:xfrm>
        </p:grpSpPr>
        <p:sp>
          <p:nvSpPr>
            <p:cNvPr id="63" name="文本框 16"/>
            <p:cNvSpPr txBox="1"/>
            <p:nvPr/>
          </p:nvSpPr>
          <p:spPr>
            <a:xfrm>
              <a:off x="6999888" y="2816051"/>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chemeClr val="bg1">
                      <a:lumMod val="50000"/>
                    </a:schemeClr>
                  </a:solidFill>
                  <a:sym typeface="Calibri" panose="020F0502020204030204" charset="0"/>
                </a:rPr>
                <a:t>4</a:t>
              </a:r>
              <a:endParaRPr lang="zh-CN" altLang="en-US" sz="3200" dirty="0">
                <a:solidFill>
                  <a:schemeClr val="bg1">
                    <a:lumMod val="50000"/>
                  </a:schemeClr>
                </a:solidFill>
                <a:sym typeface="Calibri" panose="020F0502020204030204" charset="0"/>
              </a:endParaRPr>
            </a:p>
          </p:txBody>
        </p:sp>
        <p:sp>
          <p:nvSpPr>
            <p:cNvPr id="64" name="圆角矩形 1"/>
            <p:cNvSpPr/>
            <p:nvPr/>
          </p:nvSpPr>
          <p:spPr>
            <a:xfrm>
              <a:off x="6859463" y="2798100"/>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1">
                <a:lumMod val="50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65" name="直接连接符 64"/>
            <p:cNvCxnSpPr/>
            <p:nvPr/>
          </p:nvCxnSpPr>
          <p:spPr>
            <a:xfrm>
              <a:off x="6733018" y="3870637"/>
              <a:ext cx="834175"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9897905" y="2863401"/>
            <a:ext cx="834175" cy="1072537"/>
            <a:chOff x="8451670" y="2830873"/>
            <a:chExt cx="834175" cy="1072537"/>
          </a:xfrm>
        </p:grpSpPr>
        <p:sp>
          <p:nvSpPr>
            <p:cNvPr id="66" name="文本框 16"/>
            <p:cNvSpPr txBox="1"/>
            <p:nvPr/>
          </p:nvSpPr>
          <p:spPr>
            <a:xfrm>
              <a:off x="8718540" y="2848824"/>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chemeClr val="bg1">
                      <a:lumMod val="50000"/>
                    </a:schemeClr>
                  </a:solidFill>
                  <a:sym typeface="Calibri" panose="020F0502020204030204" charset="0"/>
                </a:rPr>
                <a:t>5</a:t>
              </a:r>
              <a:endParaRPr lang="zh-CN" altLang="en-US" sz="3200" dirty="0">
                <a:solidFill>
                  <a:schemeClr val="bg1">
                    <a:lumMod val="50000"/>
                  </a:schemeClr>
                </a:solidFill>
                <a:sym typeface="Calibri" panose="020F0502020204030204" charset="0"/>
              </a:endParaRPr>
            </a:p>
          </p:txBody>
        </p:sp>
        <p:sp>
          <p:nvSpPr>
            <p:cNvPr id="67" name="圆角矩形 1"/>
            <p:cNvSpPr/>
            <p:nvPr/>
          </p:nvSpPr>
          <p:spPr>
            <a:xfrm>
              <a:off x="8578115" y="2830873"/>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1">
                <a:lumMod val="50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68" name="直接连接符 67"/>
            <p:cNvCxnSpPr/>
            <p:nvPr/>
          </p:nvCxnSpPr>
          <p:spPr>
            <a:xfrm>
              <a:off x="8451670" y="3903410"/>
              <a:ext cx="834175"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7" name="文本框 26"/>
          <p:cNvSpPr txBox="1"/>
          <p:nvPr/>
        </p:nvSpPr>
        <p:spPr>
          <a:xfrm>
            <a:off x="860416" y="4216400"/>
            <a:ext cx="2075815" cy="1175706"/>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smtClean="0">
                <a:solidFill>
                  <a:schemeClr val="bg1">
                    <a:lumMod val="50000"/>
                  </a:schemeClr>
                </a:solidFill>
                <a:sym typeface="Calibri" panose="020F0502020204030204" charset="0"/>
              </a:rPr>
              <a:t>Initialization </a:t>
            </a:r>
            <a:r>
              <a:rPr lang="en-US" altLang="zh-CN" b="0" dirty="0">
                <a:solidFill>
                  <a:schemeClr val="bg1">
                    <a:lumMod val="50000"/>
                  </a:schemeClr>
                </a:solidFill>
                <a:sym typeface="Calibri" panose="020F0502020204030204" charset="0"/>
              </a:rPr>
              <a:t>function </a:t>
            </a:r>
            <a:r>
              <a:rPr lang="en-US" altLang="zh-CN" b="0" dirty="0" smtClean="0">
                <a:solidFill>
                  <a:schemeClr val="bg1">
                    <a:lumMod val="50000"/>
                  </a:schemeClr>
                </a:solidFill>
                <a:sym typeface="Calibri" panose="020F0502020204030204" charset="0"/>
              </a:rPr>
              <a:t>introduction</a:t>
            </a:r>
            <a:endParaRPr lang="zh-CN" altLang="en-US" b="0" dirty="0" smtClean="0">
              <a:solidFill>
                <a:schemeClr val="bg1">
                  <a:lumMod val="50000"/>
                </a:schemeClr>
              </a:solidFill>
              <a:sym typeface="Calibri" panose="020F0502020204030204" charset="0"/>
            </a:endParaRPr>
          </a:p>
        </p:txBody>
      </p:sp>
      <p:sp>
        <p:nvSpPr>
          <p:cNvPr id="28" name="文本框 27"/>
          <p:cNvSpPr txBox="1"/>
          <p:nvPr/>
        </p:nvSpPr>
        <p:spPr>
          <a:xfrm>
            <a:off x="2936240" y="4216400"/>
            <a:ext cx="2079625" cy="1200329"/>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a:solidFill>
                  <a:schemeClr val="bg1">
                    <a:lumMod val="50000"/>
                  </a:schemeClr>
                </a:solidFill>
                <a:sym typeface="Calibri" panose="020F0502020204030204" charset="0"/>
              </a:rPr>
              <a:t>Password reset for front-end devices</a:t>
            </a:r>
            <a:endParaRPr lang="zh-CN" altLang="en-US" b="0" dirty="0">
              <a:solidFill>
                <a:schemeClr val="bg1">
                  <a:lumMod val="50000"/>
                </a:schemeClr>
              </a:solidFill>
              <a:sym typeface="Calibri" panose="020F0502020204030204" charset="0"/>
            </a:endParaRPr>
          </a:p>
        </p:txBody>
      </p:sp>
      <p:sp>
        <p:nvSpPr>
          <p:cNvPr id="29" name="文本框 28"/>
          <p:cNvSpPr txBox="1"/>
          <p:nvPr/>
        </p:nvSpPr>
        <p:spPr>
          <a:xfrm>
            <a:off x="5015865" y="4216400"/>
            <a:ext cx="1965960" cy="1200329"/>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smtClean="0">
                <a:solidFill>
                  <a:schemeClr val="bg1">
                    <a:lumMod val="50000"/>
                  </a:schemeClr>
                </a:solidFill>
                <a:sym typeface="Calibri" panose="020F0502020204030204" charset="0"/>
              </a:rPr>
              <a:t>Password </a:t>
            </a:r>
            <a:r>
              <a:rPr lang="en-US" altLang="zh-CN" b="0" dirty="0">
                <a:solidFill>
                  <a:schemeClr val="bg1">
                    <a:lumMod val="50000"/>
                  </a:schemeClr>
                </a:solidFill>
                <a:sym typeface="Calibri" panose="020F0502020204030204" charset="0"/>
              </a:rPr>
              <a:t>reset for storage devices</a:t>
            </a:r>
            <a:endParaRPr lang="zh-CN" altLang="en-US" b="0" dirty="0">
              <a:solidFill>
                <a:schemeClr val="bg1">
                  <a:lumMod val="50000"/>
                </a:schemeClr>
              </a:solidFill>
              <a:sym typeface="Calibri" panose="020F0502020204030204" charset="0"/>
            </a:endParaRPr>
          </a:p>
        </p:txBody>
      </p:sp>
      <p:sp>
        <p:nvSpPr>
          <p:cNvPr id="33" name="文本框 32"/>
          <p:cNvSpPr txBox="1"/>
          <p:nvPr/>
        </p:nvSpPr>
        <p:spPr>
          <a:xfrm>
            <a:off x="7196296" y="4216399"/>
            <a:ext cx="2079625" cy="1200329"/>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a:solidFill>
                  <a:schemeClr val="bg1">
                    <a:lumMod val="50000"/>
                  </a:schemeClr>
                </a:solidFill>
                <a:sym typeface="Calibri" panose="020F0502020204030204" charset="0"/>
              </a:rPr>
              <a:t>Password reset for intelligent building devices</a:t>
            </a:r>
            <a:endParaRPr lang="zh-CN" altLang="en-US" b="0" dirty="0">
              <a:solidFill>
                <a:schemeClr val="bg1">
                  <a:lumMod val="50000"/>
                </a:schemeClr>
              </a:solidFill>
              <a:sym typeface="Calibri" panose="020F0502020204030204" charset="0"/>
            </a:endParaRPr>
          </a:p>
        </p:txBody>
      </p:sp>
      <p:sp>
        <p:nvSpPr>
          <p:cNvPr id="34" name="文本框 33"/>
          <p:cNvSpPr txBox="1"/>
          <p:nvPr/>
        </p:nvSpPr>
        <p:spPr>
          <a:xfrm>
            <a:off x="9302802" y="4216399"/>
            <a:ext cx="2024380" cy="830997"/>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a:solidFill>
                  <a:schemeClr val="bg1">
                    <a:lumMod val="50000"/>
                  </a:schemeClr>
                </a:solidFill>
                <a:sym typeface="Calibri" panose="020F0502020204030204" charset="0"/>
              </a:rPr>
              <a:t>Password reset for other devices</a:t>
            </a:r>
            <a:endParaRPr lang="zh-CN" altLang="en-US" b="0" dirty="0">
              <a:solidFill>
                <a:schemeClr val="bg1">
                  <a:lumMod val="50000"/>
                </a:schemeClr>
              </a:solidFill>
              <a:sym typeface="Calibri" panose="020F050202020403020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sz="quarter" idx="10"/>
          </p:nvPr>
        </p:nvSpPr>
        <p:spPr>
          <a:xfrm>
            <a:off x="563246" y="1196548"/>
            <a:ext cx="10774460" cy="522571"/>
          </a:xfrm>
        </p:spPr>
        <p:txBody>
          <a:bodyPr>
            <a:normAutofit/>
          </a:bodyPr>
          <a:lstStyle/>
          <a:p>
            <a:pPr marL="0" indent="0">
              <a:buNone/>
            </a:pPr>
            <a:r>
              <a:rPr lang="en-US" altLang="zh-CN" dirty="0" smtClean="0"/>
              <a:t>IPC /PTZ Hardware </a:t>
            </a:r>
            <a:r>
              <a:rPr lang="en-US" altLang="zh-CN" dirty="0" err="1" smtClean="0"/>
              <a:t>Reset:Press</a:t>
            </a:r>
            <a:r>
              <a:rPr lang="en-US" altLang="zh-CN" dirty="0" smtClean="0"/>
              <a:t> </a:t>
            </a:r>
            <a:r>
              <a:rPr lang="en-US" altLang="zh-CN" dirty="0"/>
              <a:t>the reset button for 5 seconds. </a:t>
            </a:r>
            <a:endParaRPr lang="zh-CN" altLang="en-US" dirty="0"/>
          </a:p>
          <a:p>
            <a:pPr marL="0" indent="0">
              <a:buNone/>
            </a:pPr>
            <a:endParaRPr lang="zh-CN" altLang="en-US" sz="2000" b="1" dirty="0"/>
          </a:p>
        </p:txBody>
      </p:sp>
      <p:graphicFrame>
        <p:nvGraphicFramePr>
          <p:cNvPr id="5" name="对象 4">
            <a:hlinkClick r:id="" action="ppaction://ole?verb=0"/>
          </p:cNvPr>
          <p:cNvGraphicFramePr>
            <a:graphicFrameLocks noChangeAspect="1"/>
          </p:cNvGraphicFramePr>
          <p:nvPr>
            <p:extLst>
              <p:ext uri="{D42A27DB-BD31-4B8C-83A1-F6EECF244321}">
                <p14:modId xmlns:p14="http://schemas.microsoft.com/office/powerpoint/2010/main" val="3602064664"/>
              </p:ext>
            </p:extLst>
          </p:nvPr>
        </p:nvGraphicFramePr>
        <p:xfrm>
          <a:off x="1943100" y="5720142"/>
          <a:ext cx="3758807" cy="596675"/>
        </p:xfrm>
        <a:graphic>
          <a:graphicData uri="http://schemas.openxmlformats.org/presentationml/2006/ole">
            <mc:AlternateContent xmlns:mc="http://schemas.openxmlformats.org/markup-compatibility/2006">
              <mc:Choice xmlns:v="urn:schemas-microsoft-com:vml" Requires="v">
                <p:oleObj spid="_x0000_s1523" name="包装程序外壳对象" showAsIcon="1" r:id="rId4" imgW="2470320" imgH="392040" progId="Package">
                  <p:embed/>
                </p:oleObj>
              </mc:Choice>
              <mc:Fallback>
                <p:oleObj name="包装程序外壳对象" showAsIcon="1" r:id="rId4" imgW="2470320" imgH="392040" progId="Package">
                  <p:embed/>
                  <p:pic>
                    <p:nvPicPr>
                      <p:cNvPr id="0" name="图片 1024"/>
                      <p:cNvPicPr/>
                      <p:nvPr/>
                    </p:nvPicPr>
                    <p:blipFill>
                      <a:blip r:embed="rId5"/>
                      <a:stretch>
                        <a:fillRect/>
                      </a:stretch>
                    </p:blipFill>
                    <p:spPr>
                      <a:xfrm>
                        <a:off x="1943100" y="5720142"/>
                        <a:ext cx="3758807" cy="596675"/>
                      </a:xfrm>
                      <a:prstGeom prst="rect">
                        <a:avLst/>
                      </a:prstGeom>
                    </p:spPr>
                  </p:pic>
                </p:oleObj>
              </mc:Fallback>
            </mc:AlternateContent>
          </a:graphicData>
        </a:graphic>
      </p:graphicFrame>
      <p:graphicFrame>
        <p:nvGraphicFramePr>
          <p:cNvPr id="6" name="对象 5">
            <a:hlinkClick r:id="" action="ppaction://ole?verb=0"/>
          </p:cNvPr>
          <p:cNvGraphicFramePr>
            <a:graphicFrameLocks noChangeAspect="1"/>
          </p:cNvGraphicFramePr>
          <p:nvPr>
            <p:extLst>
              <p:ext uri="{D42A27DB-BD31-4B8C-83A1-F6EECF244321}">
                <p14:modId xmlns:p14="http://schemas.microsoft.com/office/powerpoint/2010/main" val="527498646"/>
              </p:ext>
            </p:extLst>
          </p:nvPr>
        </p:nvGraphicFramePr>
        <p:xfrm>
          <a:off x="7852514" y="5625656"/>
          <a:ext cx="971361" cy="666620"/>
        </p:xfrm>
        <a:graphic>
          <a:graphicData uri="http://schemas.openxmlformats.org/presentationml/2006/ole">
            <mc:AlternateContent xmlns:mc="http://schemas.openxmlformats.org/markup-compatibility/2006">
              <mc:Choice xmlns:v="urn:schemas-microsoft-com:vml" Requires="v">
                <p:oleObj spid="_x0000_s1524" name="文档" showAsIcon="1" r:id="rId6" imgW="971640" imgH="666720" progId="Word.Document.12">
                  <p:embed/>
                </p:oleObj>
              </mc:Choice>
              <mc:Fallback>
                <p:oleObj name="文档" showAsIcon="1" r:id="rId6" imgW="971640" imgH="666720" progId="Word.Document.12">
                  <p:embed/>
                  <p:pic>
                    <p:nvPicPr>
                      <p:cNvPr id="0" name="图片 1025"/>
                      <p:cNvPicPr/>
                      <p:nvPr/>
                    </p:nvPicPr>
                    <p:blipFill>
                      <a:blip r:embed="rId7"/>
                      <a:stretch>
                        <a:fillRect/>
                      </a:stretch>
                    </p:blipFill>
                    <p:spPr>
                      <a:xfrm>
                        <a:off x="7852514" y="5625656"/>
                        <a:ext cx="971361" cy="666620"/>
                      </a:xfrm>
                      <a:prstGeom prst="rect">
                        <a:avLst/>
                      </a:prstGeom>
                    </p:spPr>
                  </p:pic>
                </p:oleObj>
              </mc:Fallback>
            </mc:AlternateContent>
          </a:graphicData>
        </a:graphic>
      </p:graphicFrame>
      <p:sp>
        <p:nvSpPr>
          <p:cNvPr id="7" name="标题 6"/>
          <p:cNvSpPr>
            <a:spLocks noGrp="1"/>
          </p:cNvSpPr>
          <p:nvPr>
            <p:ph type="title"/>
          </p:nvPr>
        </p:nvSpPr>
        <p:spPr>
          <a:xfrm>
            <a:off x="420906" y="507948"/>
            <a:ext cx="9736311" cy="601377"/>
          </a:xfrm>
        </p:spPr>
        <p:txBody>
          <a:bodyPr/>
          <a:lstStyle/>
          <a:p>
            <a:r>
              <a:rPr lang="en-US" altLang="zh-CN" sz="2800" dirty="0">
                <a:ea typeface="宋体" panose="02010600030101010101" pitchFamily="2" charset="-122"/>
              </a:rPr>
              <a:t>Hardware recovery</a:t>
            </a:r>
            <a:endParaRPr lang="zh-CN" sz="2800" dirty="0">
              <a:ea typeface="宋体" panose="02010600030101010101" pitchFamily="2" charset="-122"/>
            </a:endParaRPr>
          </a:p>
        </p:txBody>
      </p:sp>
      <p:sp>
        <p:nvSpPr>
          <p:cNvPr id="8" name="矩形 7"/>
          <p:cNvSpPr/>
          <p:nvPr/>
        </p:nvSpPr>
        <p:spPr>
          <a:xfrm>
            <a:off x="563246" y="1724881"/>
            <a:ext cx="2246128" cy="369332"/>
          </a:xfrm>
          <a:prstGeom prst="rect">
            <a:avLst/>
          </a:prstGeom>
        </p:spPr>
        <p:txBody>
          <a:bodyPr wrap="none">
            <a:spAutoFit/>
          </a:bodyPr>
          <a:lstStyle/>
          <a:p>
            <a:r>
              <a:rPr lang="en-US" altLang="zh-CN" dirty="0" smtClean="0">
                <a:latin typeface="Calibri" panose="020F0502020204030204" pitchFamily="34" charset="0"/>
                <a:cs typeface="Calibri" panose="020F0502020204030204" pitchFamily="34" charset="0"/>
              </a:rPr>
              <a:t>IPC-HFW5xxx-ZE(Z5E</a:t>
            </a:r>
            <a:r>
              <a:rPr lang="en-US" altLang="zh-CN" dirty="0">
                <a:latin typeface="Calibri" panose="020F0502020204030204" pitchFamily="34" charset="0"/>
                <a:cs typeface="Calibri" panose="020F0502020204030204" pitchFamily="34" charset="0"/>
              </a:rPr>
              <a:t>) </a:t>
            </a:r>
            <a:endParaRPr lang="en-US" altLang="zh-CN" sz="2000" b="1" dirty="0">
              <a:latin typeface="Calibri" panose="020F0502020204030204" pitchFamily="34" charset="0"/>
              <a:cs typeface="Calibri" panose="020F0502020204030204" pitchFamily="34" charset="0"/>
            </a:endParaRPr>
          </a:p>
        </p:txBody>
      </p:sp>
      <p:pic>
        <p:nvPicPr>
          <p:cNvPr id="11" name="图片 10"/>
          <p:cNvPicPr>
            <a:picLocks noChangeAspect="1"/>
          </p:cNvPicPr>
          <p:nvPr/>
        </p:nvPicPr>
        <p:blipFill>
          <a:blip r:embed="rId8"/>
          <a:stretch>
            <a:fillRect/>
          </a:stretch>
        </p:blipFill>
        <p:spPr>
          <a:xfrm>
            <a:off x="922778" y="4355739"/>
            <a:ext cx="1228725" cy="714375"/>
          </a:xfrm>
          <a:prstGeom prst="rect">
            <a:avLst/>
          </a:prstGeom>
        </p:spPr>
      </p:pic>
      <p:sp>
        <p:nvSpPr>
          <p:cNvPr id="12" name="矩形 11"/>
          <p:cNvSpPr/>
          <p:nvPr/>
        </p:nvSpPr>
        <p:spPr>
          <a:xfrm>
            <a:off x="2906756" y="1721354"/>
            <a:ext cx="3901886" cy="369332"/>
          </a:xfrm>
          <a:prstGeom prst="rect">
            <a:avLst/>
          </a:prstGeom>
        </p:spPr>
        <p:txBody>
          <a:bodyPr wrap="square">
            <a:spAutoFit/>
          </a:bodyPr>
          <a:lstStyle/>
          <a:p>
            <a:r>
              <a:rPr lang="en-US" altLang="zh-CN" dirty="0" smtClean="0">
                <a:latin typeface="Calibri" panose="020F0502020204030204" pitchFamily="34" charset="0"/>
                <a:cs typeface="Calibri" panose="020F0502020204030204" pitchFamily="34" charset="0"/>
              </a:rPr>
              <a:t>IPC-HDBW5XXXR-ZE </a:t>
            </a:r>
            <a:endParaRPr lang="zh-CN" altLang="en-US" dirty="0">
              <a:latin typeface="Calibri" panose="020F0502020204030204" pitchFamily="34" charset="0"/>
              <a:cs typeface="Calibri" panose="020F0502020204030204" pitchFamily="34" charset="0"/>
            </a:endParaRPr>
          </a:p>
        </p:txBody>
      </p:sp>
      <p:pic>
        <p:nvPicPr>
          <p:cNvPr id="14" name="图片 13"/>
          <p:cNvPicPr>
            <a:picLocks noChangeAspect="1"/>
          </p:cNvPicPr>
          <p:nvPr/>
        </p:nvPicPr>
        <p:blipFill>
          <a:blip r:embed="rId9"/>
          <a:stretch>
            <a:fillRect/>
          </a:stretch>
        </p:blipFill>
        <p:spPr>
          <a:xfrm>
            <a:off x="3124122" y="2196419"/>
            <a:ext cx="1733577" cy="1884184"/>
          </a:xfrm>
          <a:prstGeom prst="rect">
            <a:avLst/>
          </a:prstGeom>
        </p:spPr>
      </p:pic>
      <p:pic>
        <p:nvPicPr>
          <p:cNvPr id="15" name="图片 14"/>
          <p:cNvPicPr>
            <a:picLocks noChangeAspect="1"/>
          </p:cNvPicPr>
          <p:nvPr/>
        </p:nvPicPr>
        <p:blipFill>
          <a:blip r:embed="rId10"/>
          <a:stretch>
            <a:fillRect/>
          </a:stretch>
        </p:blipFill>
        <p:spPr>
          <a:xfrm>
            <a:off x="970686" y="2166037"/>
            <a:ext cx="1093416" cy="2117878"/>
          </a:xfrm>
          <a:prstGeom prst="rect">
            <a:avLst/>
          </a:prstGeom>
        </p:spPr>
      </p:pic>
      <p:sp>
        <p:nvSpPr>
          <p:cNvPr id="16" name="矩形 15"/>
          <p:cNvSpPr/>
          <p:nvPr/>
        </p:nvSpPr>
        <p:spPr>
          <a:xfrm>
            <a:off x="5787393" y="1715959"/>
            <a:ext cx="2520242" cy="369332"/>
          </a:xfrm>
          <a:prstGeom prst="rect">
            <a:avLst/>
          </a:prstGeom>
        </p:spPr>
        <p:txBody>
          <a:bodyPr wrap="none">
            <a:spAutoFit/>
          </a:bodyPr>
          <a:lstStyle/>
          <a:p>
            <a:r>
              <a:rPr lang="en-US" altLang="zh-CN" kern="100" dirty="0">
                <a:latin typeface="Calibri" panose="020F0502020204030204" pitchFamily="34" charset="0"/>
                <a:ea typeface="宋体" panose="02010600030101010101" pitchFamily="2" charset="-122"/>
                <a:cs typeface="Times New Roman" panose="02020603050405020304" pitchFamily="18" charset="0"/>
              </a:rPr>
              <a:t>SD6C series Speed Dome</a:t>
            </a:r>
            <a:endParaRPr lang="zh-CN" altLang="en-US" dirty="0"/>
          </a:p>
        </p:txBody>
      </p:sp>
      <p:pic>
        <p:nvPicPr>
          <p:cNvPr id="17" name="图片 16"/>
          <p:cNvPicPr/>
          <p:nvPr/>
        </p:nvPicPr>
        <p:blipFill>
          <a:blip r:embed="rId11" cstate="print">
            <a:extLst>
              <a:ext uri="{28A0092B-C50C-407E-A947-70E740481C1C}">
                <a14:useLocalDpi xmlns:a14="http://schemas.microsoft.com/office/drawing/2010/main" val="0"/>
              </a:ext>
            </a:extLst>
          </a:blip>
          <a:stretch>
            <a:fillRect/>
          </a:stretch>
        </p:blipFill>
        <p:spPr>
          <a:xfrm>
            <a:off x="6030278" y="2226293"/>
            <a:ext cx="2089761" cy="2038172"/>
          </a:xfrm>
          <a:prstGeom prst="rect">
            <a:avLst/>
          </a:prstGeom>
        </p:spPr>
      </p:pic>
      <p:sp>
        <p:nvSpPr>
          <p:cNvPr id="18" name="矩形 17"/>
          <p:cNvSpPr/>
          <p:nvPr/>
        </p:nvSpPr>
        <p:spPr>
          <a:xfrm>
            <a:off x="8495596" y="1776099"/>
            <a:ext cx="2959465" cy="369332"/>
          </a:xfrm>
          <a:prstGeom prst="rect">
            <a:avLst/>
          </a:prstGeom>
        </p:spPr>
        <p:txBody>
          <a:bodyPr wrap="none">
            <a:spAutoFit/>
          </a:bodyPr>
          <a:lstStyle/>
          <a:p>
            <a:r>
              <a:rPr lang="en-US" altLang="zh-CN" dirty="0">
                <a:latin typeface="Calibri" panose="020F0502020204030204" pitchFamily="34" charset="0"/>
                <a:cs typeface="Calibri" panose="020F0502020204030204" pitchFamily="34" charset="0"/>
              </a:rPr>
              <a:t>SD50(52C)series Speed Dome</a:t>
            </a:r>
            <a:endParaRPr lang="zh-CN" altLang="en-US" dirty="0">
              <a:latin typeface="Calibri" panose="020F0502020204030204" pitchFamily="34" charset="0"/>
              <a:cs typeface="Calibri" panose="020F0502020204030204" pitchFamily="34" charset="0"/>
            </a:endParaRPr>
          </a:p>
        </p:txBody>
      </p:sp>
      <p:pic>
        <p:nvPicPr>
          <p:cNvPr id="20" name="图片 19"/>
          <p:cNvPicPr/>
          <p:nvPr/>
        </p:nvPicPr>
        <p:blipFill>
          <a:blip r:embed="rId12" cstate="print">
            <a:extLst>
              <a:ext uri="{28A0092B-C50C-407E-A947-70E740481C1C}">
                <a14:useLocalDpi xmlns:a14="http://schemas.microsoft.com/office/drawing/2010/main" val="0"/>
              </a:ext>
            </a:extLst>
          </a:blip>
          <a:stretch>
            <a:fillRect/>
          </a:stretch>
        </p:blipFill>
        <p:spPr>
          <a:xfrm>
            <a:off x="8823106" y="2335411"/>
            <a:ext cx="2514600" cy="1657350"/>
          </a:xfrm>
          <a:prstGeom prst="rect">
            <a:avLst/>
          </a:prstGeom>
        </p:spPr>
      </p:pic>
      <p:pic>
        <p:nvPicPr>
          <p:cNvPr id="21" name="图片 20"/>
          <p:cNvPicPr>
            <a:picLocks noChangeAspect="1"/>
          </p:cNvPicPr>
          <p:nvPr/>
        </p:nvPicPr>
        <p:blipFill>
          <a:blip r:embed="rId13"/>
          <a:stretch>
            <a:fillRect/>
          </a:stretch>
        </p:blipFill>
        <p:spPr>
          <a:xfrm>
            <a:off x="3570826" y="4176599"/>
            <a:ext cx="840167" cy="738294"/>
          </a:xfrm>
          <a:prstGeom prst="rect">
            <a:avLst/>
          </a:prstGeom>
        </p:spPr>
      </p:pic>
      <p:sp>
        <p:nvSpPr>
          <p:cNvPr id="22" name="矩形 21"/>
          <p:cNvSpPr/>
          <p:nvPr/>
        </p:nvSpPr>
        <p:spPr>
          <a:xfrm>
            <a:off x="550207" y="5197571"/>
            <a:ext cx="10904854" cy="369332"/>
          </a:xfrm>
          <a:prstGeom prst="rect">
            <a:avLst/>
          </a:prstGeom>
        </p:spPr>
        <p:txBody>
          <a:bodyPr wrap="square">
            <a:spAutoFit/>
          </a:bodyPr>
          <a:lstStyle/>
          <a:p>
            <a:r>
              <a:rPr lang="en-US" altLang="zh-CN" dirty="0"/>
              <a:t>The positions of reset keys for different models of IPC/PTZ can be found in the following document</a:t>
            </a:r>
            <a:endParaRPr lang="zh-CN"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87857" y="2883241"/>
            <a:ext cx="834175" cy="1072537"/>
            <a:chOff x="1469260" y="2749227"/>
            <a:chExt cx="1481667" cy="1905046"/>
          </a:xfrm>
        </p:grpSpPr>
        <p:sp>
          <p:nvSpPr>
            <p:cNvPr id="31" name="文本框 16"/>
            <p:cNvSpPr txBox="1"/>
            <p:nvPr/>
          </p:nvSpPr>
          <p:spPr>
            <a:xfrm>
              <a:off x="1943276" y="2811188"/>
              <a:ext cx="510116" cy="1209288"/>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a:solidFill>
                    <a:schemeClr val="bg2">
                      <a:lumMod val="75000"/>
                    </a:schemeClr>
                  </a:solidFill>
                  <a:sym typeface="Calibri" panose="020F0502020204030204" charset="0"/>
                </a:rPr>
                <a:t>1</a:t>
              </a:r>
            </a:p>
          </p:txBody>
        </p:sp>
        <p:sp>
          <p:nvSpPr>
            <p:cNvPr id="32" name="圆角矩形 1"/>
            <p:cNvSpPr/>
            <p:nvPr/>
          </p:nvSpPr>
          <p:spPr>
            <a:xfrm>
              <a:off x="1693852" y="2749227"/>
              <a:ext cx="1031171" cy="1341107"/>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2">
                <a:lumMod val="75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30" name="直接连接符 29"/>
            <p:cNvCxnSpPr/>
            <p:nvPr/>
          </p:nvCxnSpPr>
          <p:spPr>
            <a:xfrm>
              <a:off x="1469260" y="4654273"/>
              <a:ext cx="1481667" cy="0"/>
            </a:xfrm>
            <a:prstGeom prst="line">
              <a:avLst/>
            </a:prstGeom>
            <a:ln>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3548947" y="2882805"/>
            <a:ext cx="834175" cy="1072537"/>
            <a:chOff x="3230497" y="2747338"/>
            <a:chExt cx="834175" cy="1072537"/>
          </a:xfrm>
        </p:grpSpPr>
        <p:sp>
          <p:nvSpPr>
            <p:cNvPr id="57" name="文本框 16"/>
            <p:cNvSpPr txBox="1"/>
            <p:nvPr/>
          </p:nvSpPr>
          <p:spPr>
            <a:xfrm>
              <a:off x="3497367" y="2765289"/>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chemeClr val="bg2">
                      <a:lumMod val="75000"/>
                    </a:schemeClr>
                  </a:solidFill>
                  <a:sym typeface="Calibri" panose="020F0502020204030204" charset="0"/>
                </a:rPr>
                <a:t>2</a:t>
              </a:r>
            </a:p>
          </p:txBody>
        </p:sp>
        <p:sp>
          <p:nvSpPr>
            <p:cNvPr id="58" name="圆角矩形 1"/>
            <p:cNvSpPr/>
            <p:nvPr/>
          </p:nvSpPr>
          <p:spPr>
            <a:xfrm>
              <a:off x="3356942" y="2747338"/>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2">
                <a:lumMod val="75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59" name="直接连接符 58"/>
            <p:cNvCxnSpPr/>
            <p:nvPr/>
          </p:nvCxnSpPr>
          <p:spPr>
            <a:xfrm>
              <a:off x="3230497" y="3819875"/>
              <a:ext cx="834175"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5575681" y="2863401"/>
            <a:ext cx="834175" cy="1072537"/>
            <a:chOff x="4971781" y="2780149"/>
            <a:chExt cx="834175" cy="1072537"/>
          </a:xfrm>
        </p:grpSpPr>
        <p:sp>
          <p:nvSpPr>
            <p:cNvPr id="60" name="文本框 16"/>
            <p:cNvSpPr txBox="1"/>
            <p:nvPr/>
          </p:nvSpPr>
          <p:spPr>
            <a:xfrm>
              <a:off x="5238651" y="2798100"/>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rgbClr val="C00000"/>
                  </a:solidFill>
                  <a:sym typeface="Calibri" panose="020F0502020204030204" charset="0"/>
                </a:rPr>
                <a:t>3</a:t>
              </a:r>
            </a:p>
          </p:txBody>
        </p:sp>
        <p:sp>
          <p:nvSpPr>
            <p:cNvPr id="61" name="圆角矩形 1"/>
            <p:cNvSpPr/>
            <p:nvPr/>
          </p:nvSpPr>
          <p:spPr>
            <a:xfrm>
              <a:off x="5098226" y="2780149"/>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rgbClr val="C00000"/>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62" name="直接连接符 61"/>
            <p:cNvCxnSpPr/>
            <p:nvPr/>
          </p:nvCxnSpPr>
          <p:spPr>
            <a:xfrm>
              <a:off x="4971781" y="3852686"/>
              <a:ext cx="834175"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7766791" y="2863401"/>
            <a:ext cx="834175" cy="1072537"/>
            <a:chOff x="6733018" y="2798100"/>
            <a:chExt cx="834175" cy="1072537"/>
          </a:xfrm>
        </p:grpSpPr>
        <p:sp>
          <p:nvSpPr>
            <p:cNvPr id="63" name="文本框 16"/>
            <p:cNvSpPr txBox="1"/>
            <p:nvPr/>
          </p:nvSpPr>
          <p:spPr>
            <a:xfrm>
              <a:off x="6999888" y="2816051"/>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chemeClr val="bg1">
                      <a:lumMod val="50000"/>
                    </a:schemeClr>
                  </a:solidFill>
                  <a:sym typeface="Calibri" panose="020F0502020204030204" charset="0"/>
                </a:rPr>
                <a:t>4</a:t>
              </a:r>
              <a:endParaRPr lang="zh-CN" altLang="en-US" sz="3200" dirty="0">
                <a:solidFill>
                  <a:schemeClr val="bg1">
                    <a:lumMod val="50000"/>
                  </a:schemeClr>
                </a:solidFill>
                <a:sym typeface="Calibri" panose="020F0502020204030204" charset="0"/>
              </a:endParaRPr>
            </a:p>
          </p:txBody>
        </p:sp>
        <p:sp>
          <p:nvSpPr>
            <p:cNvPr id="64" name="圆角矩形 1"/>
            <p:cNvSpPr/>
            <p:nvPr/>
          </p:nvSpPr>
          <p:spPr>
            <a:xfrm>
              <a:off x="6859463" y="2798100"/>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1">
                <a:lumMod val="50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65" name="直接连接符 64"/>
            <p:cNvCxnSpPr/>
            <p:nvPr/>
          </p:nvCxnSpPr>
          <p:spPr>
            <a:xfrm>
              <a:off x="6733018" y="3870637"/>
              <a:ext cx="834175"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9897905" y="2863401"/>
            <a:ext cx="834175" cy="1072537"/>
            <a:chOff x="8451670" y="2830873"/>
            <a:chExt cx="834175" cy="1072537"/>
          </a:xfrm>
        </p:grpSpPr>
        <p:sp>
          <p:nvSpPr>
            <p:cNvPr id="66" name="文本框 16"/>
            <p:cNvSpPr txBox="1"/>
            <p:nvPr/>
          </p:nvSpPr>
          <p:spPr>
            <a:xfrm>
              <a:off x="8718540" y="2848824"/>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chemeClr val="bg1">
                      <a:lumMod val="50000"/>
                    </a:schemeClr>
                  </a:solidFill>
                  <a:sym typeface="Calibri" panose="020F0502020204030204" charset="0"/>
                </a:rPr>
                <a:t>5</a:t>
              </a:r>
              <a:endParaRPr lang="zh-CN" altLang="en-US" sz="3200" dirty="0">
                <a:solidFill>
                  <a:schemeClr val="bg1">
                    <a:lumMod val="50000"/>
                  </a:schemeClr>
                </a:solidFill>
                <a:sym typeface="Calibri" panose="020F0502020204030204" charset="0"/>
              </a:endParaRPr>
            </a:p>
          </p:txBody>
        </p:sp>
        <p:sp>
          <p:nvSpPr>
            <p:cNvPr id="67" name="圆角矩形 1"/>
            <p:cNvSpPr/>
            <p:nvPr/>
          </p:nvSpPr>
          <p:spPr>
            <a:xfrm>
              <a:off x="8578115" y="2830873"/>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1">
                <a:lumMod val="50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68" name="直接连接符 67"/>
            <p:cNvCxnSpPr/>
            <p:nvPr/>
          </p:nvCxnSpPr>
          <p:spPr>
            <a:xfrm>
              <a:off x="8451670" y="3903410"/>
              <a:ext cx="834175"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7" name="文本框 26"/>
          <p:cNvSpPr txBox="1"/>
          <p:nvPr/>
        </p:nvSpPr>
        <p:spPr>
          <a:xfrm>
            <a:off x="860416" y="4216400"/>
            <a:ext cx="2075815" cy="1175706"/>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smtClean="0">
                <a:solidFill>
                  <a:schemeClr val="bg1">
                    <a:lumMod val="50000"/>
                  </a:schemeClr>
                </a:solidFill>
                <a:sym typeface="Calibri" panose="020F0502020204030204" charset="0"/>
              </a:rPr>
              <a:t>Initialization </a:t>
            </a:r>
            <a:r>
              <a:rPr lang="en-US" altLang="zh-CN" b="0" dirty="0">
                <a:solidFill>
                  <a:schemeClr val="bg1">
                    <a:lumMod val="50000"/>
                  </a:schemeClr>
                </a:solidFill>
                <a:sym typeface="Calibri" panose="020F0502020204030204" charset="0"/>
              </a:rPr>
              <a:t>function </a:t>
            </a:r>
            <a:r>
              <a:rPr lang="en-US" altLang="zh-CN" b="0" dirty="0" smtClean="0">
                <a:solidFill>
                  <a:schemeClr val="bg1">
                    <a:lumMod val="50000"/>
                  </a:schemeClr>
                </a:solidFill>
                <a:sym typeface="Calibri" panose="020F0502020204030204" charset="0"/>
              </a:rPr>
              <a:t>introduction</a:t>
            </a:r>
            <a:endParaRPr lang="zh-CN" altLang="en-US" b="0" dirty="0" smtClean="0">
              <a:solidFill>
                <a:schemeClr val="bg1">
                  <a:lumMod val="50000"/>
                </a:schemeClr>
              </a:solidFill>
              <a:sym typeface="Calibri" panose="020F0502020204030204" charset="0"/>
            </a:endParaRPr>
          </a:p>
        </p:txBody>
      </p:sp>
      <p:sp>
        <p:nvSpPr>
          <p:cNvPr id="28" name="文本框 27"/>
          <p:cNvSpPr txBox="1"/>
          <p:nvPr/>
        </p:nvSpPr>
        <p:spPr>
          <a:xfrm>
            <a:off x="2936240" y="4216400"/>
            <a:ext cx="2079625" cy="1200329"/>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a:solidFill>
                  <a:schemeClr val="bg1">
                    <a:lumMod val="50000"/>
                  </a:schemeClr>
                </a:solidFill>
                <a:sym typeface="Calibri" panose="020F0502020204030204" charset="0"/>
              </a:rPr>
              <a:t>Password reset for front-end devices</a:t>
            </a:r>
            <a:endParaRPr lang="zh-CN" altLang="en-US" b="0" dirty="0">
              <a:solidFill>
                <a:schemeClr val="bg1">
                  <a:lumMod val="50000"/>
                </a:schemeClr>
              </a:solidFill>
              <a:sym typeface="Calibri" panose="020F0502020204030204" charset="0"/>
            </a:endParaRPr>
          </a:p>
        </p:txBody>
      </p:sp>
      <p:sp>
        <p:nvSpPr>
          <p:cNvPr id="29" name="文本框 28"/>
          <p:cNvSpPr txBox="1"/>
          <p:nvPr/>
        </p:nvSpPr>
        <p:spPr>
          <a:xfrm>
            <a:off x="5015865" y="4216400"/>
            <a:ext cx="1965960" cy="1200329"/>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smtClean="0">
                <a:solidFill>
                  <a:schemeClr val="bg1">
                    <a:lumMod val="50000"/>
                  </a:schemeClr>
                </a:solidFill>
                <a:sym typeface="Calibri" panose="020F0502020204030204" charset="0"/>
              </a:rPr>
              <a:t>Password </a:t>
            </a:r>
            <a:r>
              <a:rPr lang="en-US" altLang="zh-CN" b="0" dirty="0">
                <a:solidFill>
                  <a:schemeClr val="bg1">
                    <a:lumMod val="50000"/>
                  </a:schemeClr>
                </a:solidFill>
                <a:sym typeface="Calibri" panose="020F0502020204030204" charset="0"/>
              </a:rPr>
              <a:t>reset for storage devices</a:t>
            </a:r>
            <a:endParaRPr lang="zh-CN" altLang="en-US" b="0" dirty="0">
              <a:solidFill>
                <a:schemeClr val="bg1">
                  <a:lumMod val="50000"/>
                </a:schemeClr>
              </a:solidFill>
              <a:sym typeface="Calibri" panose="020F0502020204030204" charset="0"/>
            </a:endParaRPr>
          </a:p>
        </p:txBody>
      </p:sp>
      <p:sp>
        <p:nvSpPr>
          <p:cNvPr id="33" name="文本框 32"/>
          <p:cNvSpPr txBox="1"/>
          <p:nvPr/>
        </p:nvSpPr>
        <p:spPr>
          <a:xfrm>
            <a:off x="7196296" y="4216399"/>
            <a:ext cx="2079625" cy="1200329"/>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a:solidFill>
                  <a:schemeClr val="bg1">
                    <a:lumMod val="50000"/>
                  </a:schemeClr>
                </a:solidFill>
                <a:sym typeface="Calibri" panose="020F0502020204030204" charset="0"/>
              </a:rPr>
              <a:t>Password reset for intelligent building devices</a:t>
            </a:r>
            <a:endParaRPr lang="zh-CN" altLang="en-US" b="0" dirty="0">
              <a:solidFill>
                <a:schemeClr val="bg1">
                  <a:lumMod val="50000"/>
                </a:schemeClr>
              </a:solidFill>
              <a:sym typeface="Calibri" panose="020F0502020204030204" charset="0"/>
            </a:endParaRPr>
          </a:p>
        </p:txBody>
      </p:sp>
      <p:sp>
        <p:nvSpPr>
          <p:cNvPr id="34" name="文本框 33"/>
          <p:cNvSpPr txBox="1"/>
          <p:nvPr/>
        </p:nvSpPr>
        <p:spPr>
          <a:xfrm>
            <a:off x="9302802" y="4216399"/>
            <a:ext cx="2024380" cy="830997"/>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a:solidFill>
                  <a:schemeClr val="bg1">
                    <a:lumMod val="50000"/>
                  </a:schemeClr>
                </a:solidFill>
                <a:sym typeface="Calibri" panose="020F0502020204030204" charset="0"/>
              </a:rPr>
              <a:t>Password reset for other devices</a:t>
            </a:r>
            <a:endParaRPr lang="zh-CN" altLang="en-US" b="0" dirty="0">
              <a:solidFill>
                <a:schemeClr val="bg1">
                  <a:lumMod val="50000"/>
                </a:schemeClr>
              </a:solidFill>
              <a:sym typeface="Calibri" panose="020F050202020403020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156" y="403173"/>
            <a:ext cx="9736311" cy="601377"/>
          </a:xfrm>
        </p:spPr>
        <p:txBody>
          <a:bodyPr/>
          <a:lstStyle/>
          <a:p>
            <a:r>
              <a:rPr lang="en-US" altLang="zh-CN" sz="2800" dirty="0" smtClean="0">
                <a:ea typeface="宋体" panose="02010600030101010101" pitchFamily="2" charset="-122"/>
              </a:rPr>
              <a:t>Local </a:t>
            </a:r>
            <a:r>
              <a:rPr lang="en-US" altLang="zh-CN" sz="2800" dirty="0">
                <a:ea typeface="宋体" panose="02010600030101010101" pitchFamily="2" charset="-122"/>
              </a:rPr>
              <a:t>reset</a:t>
            </a:r>
            <a:endParaRPr lang="zh-CN" altLang="en-US" sz="2800" dirty="0">
              <a:ea typeface="宋体" panose="02010600030101010101" pitchFamily="2" charset="-122"/>
            </a:endParaRPr>
          </a:p>
        </p:txBody>
      </p:sp>
      <p:sp>
        <p:nvSpPr>
          <p:cNvPr id="3" name="文本占位符 2"/>
          <p:cNvSpPr>
            <a:spLocks noGrp="1"/>
          </p:cNvSpPr>
          <p:nvPr>
            <p:ph sz="quarter" idx="10"/>
          </p:nvPr>
        </p:nvSpPr>
        <p:spPr>
          <a:xfrm>
            <a:off x="648970" y="1253490"/>
            <a:ext cx="10893425" cy="5188585"/>
          </a:xfrm>
        </p:spPr>
        <p:txBody>
          <a:bodyPr/>
          <a:lstStyle/>
          <a:p>
            <a:pPr marL="0" indent="0">
              <a:buNone/>
            </a:pPr>
            <a:r>
              <a:rPr lang="zh-CN" altLang="en-US" dirty="0" smtClean="0"/>
              <a:t>St</a:t>
            </a:r>
            <a:r>
              <a:rPr lang="en-US" altLang="zh-CN" dirty="0" smtClean="0"/>
              <a:t>e</a:t>
            </a:r>
            <a:r>
              <a:rPr lang="zh-CN" altLang="en-US" dirty="0" smtClean="0"/>
              <a:t>p</a:t>
            </a:r>
            <a:r>
              <a:rPr lang="zh-CN" altLang="en-US" dirty="0"/>
              <a:t>1</a:t>
            </a:r>
            <a:r>
              <a:rPr lang="zh-CN" altLang="en-US" dirty="0" smtClean="0"/>
              <a:t>：</a:t>
            </a:r>
            <a:r>
              <a:rPr lang="en-US" altLang="zh-CN" dirty="0"/>
              <a:t> Power on</a:t>
            </a:r>
            <a:r>
              <a:rPr lang="en-US" altLang="zh-CN" dirty="0" smtClean="0"/>
              <a:t> </a:t>
            </a:r>
            <a:r>
              <a:rPr lang="en-US" altLang="zh-CN" dirty="0"/>
              <a:t>the device and proceed to</a:t>
            </a:r>
            <a:r>
              <a:rPr lang="en-US" altLang="zh-CN" dirty="0" smtClean="0"/>
              <a:t> </a:t>
            </a:r>
            <a:r>
              <a:rPr lang="en-US" altLang="zh-CN" dirty="0"/>
              <a:t>the login interface. If there is a gesture password, the system interface is displayed as shown </a:t>
            </a:r>
            <a:r>
              <a:rPr lang="en-US" altLang="zh-CN" dirty="0" smtClean="0"/>
              <a:t>below</a:t>
            </a:r>
            <a:r>
              <a:rPr lang="zh-CN" altLang="en-US" dirty="0" smtClean="0"/>
              <a:t>：</a:t>
            </a:r>
            <a:endParaRPr lang="zh-CN" altLang="en-US" dirty="0"/>
          </a:p>
          <a:p>
            <a:pPr marL="0" indent="0">
              <a:buNone/>
            </a:pPr>
            <a:endParaRPr lang="zh-CN" altLang="en-US" dirty="0"/>
          </a:p>
          <a:p>
            <a:pPr marL="0" indent="0">
              <a:buNone/>
            </a:pPr>
            <a:endParaRPr lang="zh-CN" altLang="en-US" dirty="0"/>
          </a:p>
          <a:p>
            <a:pPr marL="0" indent="0">
              <a:buNone/>
            </a:pPr>
            <a:endParaRPr lang="zh-CN" altLang="en-US" dirty="0"/>
          </a:p>
          <a:p>
            <a:pPr marL="0" indent="0">
              <a:buNone/>
            </a:pPr>
            <a:endParaRPr lang="zh-CN" altLang="en-US" dirty="0"/>
          </a:p>
          <a:p>
            <a:pPr marL="0" indent="0">
              <a:buNone/>
            </a:pPr>
            <a:endParaRPr lang="zh-CN" altLang="en-US" dirty="0"/>
          </a:p>
          <a:p>
            <a:pPr marL="0" indent="0">
              <a:buNone/>
            </a:pPr>
            <a:r>
              <a:rPr lang="en-US" altLang="zh-CN" dirty="0">
                <a:sym typeface="+mn-ea"/>
              </a:rPr>
              <a:t>If no gesture password is set or </a:t>
            </a:r>
            <a:r>
              <a:rPr lang="en-US" altLang="zh-CN" dirty="0" smtClean="0">
                <a:sym typeface="+mn-ea"/>
              </a:rPr>
              <a:t>if</a:t>
            </a:r>
            <a:r>
              <a:rPr lang="en-US" altLang="zh-CN" dirty="0" smtClean="0">
                <a:solidFill>
                  <a:srgbClr val="FFC000"/>
                </a:solidFill>
                <a:sym typeface="+mn-ea"/>
              </a:rPr>
              <a:t> </a:t>
            </a:r>
            <a:r>
              <a:rPr lang="en-US" altLang="zh-CN" dirty="0" smtClean="0">
                <a:sym typeface="+mn-ea"/>
              </a:rPr>
              <a:t>you </a:t>
            </a:r>
            <a:r>
              <a:rPr lang="en-US" altLang="zh-CN" dirty="0">
                <a:sym typeface="+mn-ea"/>
              </a:rPr>
              <a:t>click </a:t>
            </a:r>
            <a:r>
              <a:rPr lang="en-US" altLang="zh-CN" dirty="0" smtClean="0">
                <a:sym typeface="+mn-ea"/>
              </a:rPr>
              <a:t>“Forgot gesture”, </a:t>
            </a:r>
            <a:r>
              <a:rPr lang="en-US" altLang="zh-CN" dirty="0">
                <a:sym typeface="+mn-ea"/>
              </a:rPr>
              <a:t>the following interface </a:t>
            </a:r>
            <a:r>
              <a:rPr lang="en-US" altLang="zh-CN" dirty="0" smtClean="0">
                <a:sym typeface="+mn-ea"/>
              </a:rPr>
              <a:t>will be shown:</a:t>
            </a:r>
            <a:endParaRPr lang="zh-CN" altLang="en-US" dirty="0"/>
          </a:p>
          <a:p>
            <a:pPr marL="0" indent="0">
              <a:buNone/>
            </a:pPr>
            <a:endParaRPr lang="zh-CN" altLang="en-US" dirty="0"/>
          </a:p>
        </p:txBody>
      </p:sp>
      <p:pic>
        <p:nvPicPr>
          <p:cNvPr id="9" name="图片 8"/>
          <p:cNvPicPr>
            <a:picLocks noChangeAspect="1"/>
          </p:cNvPicPr>
          <p:nvPr/>
        </p:nvPicPr>
        <p:blipFill>
          <a:blip r:embed="rId3"/>
          <a:stretch>
            <a:fillRect/>
          </a:stretch>
        </p:blipFill>
        <p:spPr>
          <a:xfrm>
            <a:off x="816610" y="2166730"/>
            <a:ext cx="1509148" cy="2273921"/>
          </a:xfrm>
          <a:prstGeom prst="rect">
            <a:avLst/>
          </a:prstGeom>
        </p:spPr>
      </p:pic>
      <p:pic>
        <p:nvPicPr>
          <p:cNvPr id="6" name="图片 5"/>
          <p:cNvPicPr>
            <a:picLocks noChangeAspect="1"/>
          </p:cNvPicPr>
          <p:nvPr/>
        </p:nvPicPr>
        <p:blipFill>
          <a:blip r:embed="rId4"/>
          <a:stretch>
            <a:fillRect/>
          </a:stretch>
        </p:blipFill>
        <p:spPr>
          <a:xfrm>
            <a:off x="816610" y="4929809"/>
            <a:ext cx="3020695" cy="151226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8056" y="526998"/>
            <a:ext cx="9736311" cy="601377"/>
          </a:xfrm>
        </p:spPr>
        <p:txBody>
          <a:bodyPr/>
          <a:lstStyle/>
          <a:p>
            <a:r>
              <a:rPr lang="en-US" altLang="zh-CN" dirty="0" smtClean="0">
                <a:ea typeface="宋体" panose="02010600030101010101" pitchFamily="2" charset="-122"/>
              </a:rPr>
              <a:t>Local </a:t>
            </a:r>
            <a:r>
              <a:rPr lang="en-US" altLang="zh-CN" dirty="0">
                <a:ea typeface="宋体" panose="02010600030101010101" pitchFamily="2" charset="-122"/>
              </a:rPr>
              <a:t>reset</a:t>
            </a:r>
            <a:endParaRPr lang="zh-CN" dirty="0">
              <a:ea typeface="宋体" panose="02010600030101010101" pitchFamily="2" charset="-122"/>
            </a:endParaRPr>
          </a:p>
        </p:txBody>
      </p:sp>
      <p:sp>
        <p:nvSpPr>
          <p:cNvPr id="3" name="文本占位符 2"/>
          <p:cNvSpPr>
            <a:spLocks noGrp="1"/>
          </p:cNvSpPr>
          <p:nvPr>
            <p:ph sz="quarter" idx="10"/>
          </p:nvPr>
        </p:nvSpPr>
        <p:spPr>
          <a:xfrm>
            <a:off x="648970" y="1310640"/>
            <a:ext cx="10893425" cy="5188585"/>
          </a:xfrm>
        </p:spPr>
        <p:txBody>
          <a:bodyPr/>
          <a:lstStyle/>
          <a:p>
            <a:pPr marL="0" indent="0">
              <a:buNone/>
            </a:pPr>
            <a:r>
              <a:rPr lang="en-US" altLang="zh-CN" dirty="0" smtClean="0"/>
              <a:t>Step2</a:t>
            </a:r>
            <a:r>
              <a:rPr lang="zh-CN" altLang="en-US" dirty="0" smtClean="0"/>
              <a:t>：</a:t>
            </a:r>
            <a:r>
              <a:rPr lang="en-US" altLang="zh-CN" dirty="0"/>
              <a:t> Click </a:t>
            </a:r>
            <a:r>
              <a:rPr lang="en-US" altLang="zh-CN" dirty="0" smtClean="0"/>
              <a:t>forgot </a:t>
            </a:r>
            <a:r>
              <a:rPr lang="en-US" altLang="zh-CN" dirty="0"/>
              <a:t>password on the right. If reserved email </a:t>
            </a:r>
            <a:r>
              <a:rPr lang="en-US" altLang="zh-CN" dirty="0" smtClean="0"/>
              <a:t>has been </a:t>
            </a:r>
            <a:r>
              <a:rPr lang="en-US" altLang="zh-CN" dirty="0"/>
              <a:t>set, the system interface is </a:t>
            </a:r>
            <a:r>
              <a:rPr lang="en-US" altLang="zh-CN" dirty="0" smtClean="0"/>
              <a:t>shown as following</a:t>
            </a:r>
            <a:endParaRPr lang="zh-CN" altLang="en-US" dirty="0"/>
          </a:p>
          <a:p>
            <a:pPr marL="0" indent="0">
              <a:buNone/>
            </a:pPr>
            <a:endParaRPr lang="zh-CN" altLang="en-US" dirty="0"/>
          </a:p>
          <a:p>
            <a:pPr marL="0" indent="0">
              <a:buNone/>
            </a:pPr>
            <a:endParaRPr lang="zh-CN" altLang="en-US" dirty="0"/>
          </a:p>
          <a:p>
            <a:pPr marL="0" indent="0">
              <a:buNone/>
            </a:pPr>
            <a:endParaRPr lang="zh-CN" altLang="en-US" dirty="0"/>
          </a:p>
          <a:p>
            <a:pPr marL="0" indent="0">
              <a:buNone/>
            </a:pPr>
            <a:r>
              <a:rPr lang="en-US" altLang="zh-CN" dirty="0" smtClean="0"/>
              <a:t>If </a:t>
            </a:r>
            <a:r>
              <a:rPr lang="en-US" altLang="zh-CN" dirty="0"/>
              <a:t>no mailbox is reserved, the following page is displayed. (Please note that only the local webpage offers the functionality to re-enter a previously reserved email address for recovery </a:t>
            </a:r>
            <a:r>
              <a:rPr lang="en-US" altLang="zh-CN" dirty="0" smtClean="0"/>
              <a:t>purposes. </a:t>
            </a:r>
            <a:r>
              <a:rPr lang="zh-CN" altLang="en-US" dirty="0" smtClean="0"/>
              <a:t>）</a:t>
            </a:r>
            <a:r>
              <a:rPr lang="zh-CN" altLang="en-US" dirty="0"/>
              <a:t>：</a:t>
            </a:r>
          </a:p>
          <a:p>
            <a:pPr marL="0" indent="0">
              <a:buNone/>
            </a:pPr>
            <a:endParaRPr lang="zh-CN" altLang="en-US" dirty="0"/>
          </a:p>
          <a:p>
            <a:pPr marL="0" indent="0">
              <a:buNone/>
            </a:pPr>
            <a:endParaRPr lang="zh-CN" altLang="en-US" dirty="0"/>
          </a:p>
        </p:txBody>
      </p:sp>
      <p:pic>
        <p:nvPicPr>
          <p:cNvPr id="6" name="图片 5"/>
          <p:cNvPicPr>
            <a:picLocks noChangeAspect="1"/>
          </p:cNvPicPr>
          <p:nvPr/>
        </p:nvPicPr>
        <p:blipFill>
          <a:blip r:embed="rId3"/>
          <a:stretch>
            <a:fillRect/>
          </a:stretch>
        </p:blipFill>
        <p:spPr>
          <a:xfrm>
            <a:off x="803910" y="1737691"/>
            <a:ext cx="2953385" cy="1828469"/>
          </a:xfrm>
          <a:prstGeom prst="rect">
            <a:avLst/>
          </a:prstGeom>
        </p:spPr>
      </p:pic>
      <p:pic>
        <p:nvPicPr>
          <p:cNvPr id="7" name="图片 6"/>
          <p:cNvPicPr>
            <a:picLocks noChangeAspect="1"/>
          </p:cNvPicPr>
          <p:nvPr/>
        </p:nvPicPr>
        <p:blipFill>
          <a:blip r:embed="rId4"/>
          <a:stretch>
            <a:fillRect/>
          </a:stretch>
        </p:blipFill>
        <p:spPr>
          <a:xfrm>
            <a:off x="873484" y="4398728"/>
            <a:ext cx="3020060" cy="191165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8056" y="422223"/>
            <a:ext cx="9736311" cy="601377"/>
          </a:xfrm>
        </p:spPr>
        <p:txBody>
          <a:bodyPr/>
          <a:lstStyle/>
          <a:p>
            <a:r>
              <a:rPr lang="en-US" altLang="zh-CN" dirty="0" smtClean="0">
                <a:ea typeface="宋体" panose="02010600030101010101" pitchFamily="2" charset="-122"/>
              </a:rPr>
              <a:t>Local </a:t>
            </a:r>
            <a:r>
              <a:rPr lang="en-US" altLang="zh-CN" dirty="0">
                <a:ea typeface="宋体" panose="02010600030101010101" pitchFamily="2" charset="-122"/>
              </a:rPr>
              <a:t>reset</a:t>
            </a:r>
            <a:endParaRPr lang="zh-CN" dirty="0">
              <a:ea typeface="宋体" panose="02010600030101010101" pitchFamily="2" charset="-122"/>
            </a:endParaRPr>
          </a:p>
        </p:txBody>
      </p:sp>
      <p:sp>
        <p:nvSpPr>
          <p:cNvPr id="3" name="文本占位符 2"/>
          <p:cNvSpPr>
            <a:spLocks noGrp="1"/>
          </p:cNvSpPr>
          <p:nvPr>
            <p:ph sz="quarter" idx="10"/>
          </p:nvPr>
        </p:nvSpPr>
        <p:spPr>
          <a:xfrm>
            <a:off x="648970" y="1310640"/>
            <a:ext cx="10893425" cy="5188585"/>
          </a:xfrm>
        </p:spPr>
        <p:txBody>
          <a:bodyPr/>
          <a:lstStyle/>
          <a:p>
            <a:pPr marL="0" indent="0">
              <a:buNone/>
            </a:pPr>
            <a:r>
              <a:rPr lang="en-US" altLang="zh-CN" dirty="0" smtClean="0"/>
              <a:t>Step3</a:t>
            </a:r>
            <a:r>
              <a:rPr lang="zh-CN" altLang="en-US" dirty="0" smtClean="0"/>
              <a:t>：</a:t>
            </a:r>
            <a:r>
              <a:rPr lang="en-US" altLang="zh-CN" dirty="0" smtClean="0"/>
              <a:t>Password reset</a:t>
            </a:r>
            <a:endParaRPr lang="zh-CN" altLang="en-US" dirty="0"/>
          </a:p>
          <a:p>
            <a:pPr marL="0" indent="0">
              <a:buNone/>
            </a:pPr>
            <a:r>
              <a:rPr lang="zh-CN" altLang="en-US" dirty="0"/>
              <a:t>（</a:t>
            </a:r>
            <a:r>
              <a:rPr lang="en-US" altLang="zh-CN" dirty="0"/>
              <a:t>1</a:t>
            </a:r>
            <a:r>
              <a:rPr lang="zh-CN" altLang="en-US" dirty="0" smtClean="0"/>
              <a:t>）</a:t>
            </a:r>
            <a:r>
              <a:rPr lang="en-US" altLang="zh-CN" dirty="0"/>
              <a:t>Email retrieval, reset </a:t>
            </a:r>
            <a:r>
              <a:rPr lang="en-US" altLang="zh-CN" dirty="0" smtClean="0"/>
              <a:t>is </a:t>
            </a:r>
            <a:r>
              <a:rPr lang="en-US" altLang="zh-CN" dirty="0"/>
              <a:t>the same as the above WEB interface password reset, </a:t>
            </a:r>
            <a:r>
              <a:rPr lang="en-US" altLang="zh-CN" dirty="0" smtClean="0"/>
              <a:t>so we skip the steps.</a:t>
            </a:r>
            <a:endParaRPr lang="zh-CN" altLang="en-US" dirty="0"/>
          </a:p>
          <a:p>
            <a:pPr marL="0" indent="0">
              <a:buNone/>
            </a:pPr>
            <a:endParaRPr lang="zh-CN" altLang="en-US" dirty="0"/>
          </a:p>
          <a:p>
            <a:pPr marL="0" indent="0">
              <a:buNone/>
            </a:pPr>
            <a:endParaRPr lang="zh-CN" altLang="en-US" dirty="0"/>
          </a:p>
          <a:p>
            <a:pPr marL="0" indent="0">
              <a:buNone/>
            </a:pPr>
            <a:endParaRPr lang="zh-CN" altLang="en-US" dirty="0"/>
          </a:p>
          <a:p>
            <a:pPr marL="0" indent="0">
              <a:buNone/>
            </a:pPr>
            <a:endParaRPr lang="zh-CN" altLang="en-US" dirty="0"/>
          </a:p>
          <a:p>
            <a:pPr marL="0" indent="0">
              <a:buNone/>
            </a:pPr>
            <a:endParaRPr lang="zh-CN" altLang="en-US" dirty="0"/>
          </a:p>
          <a:p>
            <a:pPr marL="0" indent="0">
              <a:buNone/>
            </a:pPr>
            <a:endParaRPr lang="zh-CN" altLang="en-US" dirty="0"/>
          </a:p>
          <a:p>
            <a:pPr marL="0" indent="0">
              <a:buNone/>
            </a:pPr>
            <a:endParaRPr lang="zh-CN" altLang="en-US" dirty="0"/>
          </a:p>
        </p:txBody>
      </p:sp>
      <p:pic>
        <p:nvPicPr>
          <p:cNvPr id="5" name="图片 4"/>
          <p:cNvPicPr>
            <a:picLocks noChangeAspect="1"/>
          </p:cNvPicPr>
          <p:nvPr/>
        </p:nvPicPr>
        <p:blipFill>
          <a:blip r:embed="rId3"/>
          <a:stretch>
            <a:fillRect/>
          </a:stretch>
        </p:blipFill>
        <p:spPr>
          <a:xfrm>
            <a:off x="3617842" y="2515071"/>
            <a:ext cx="4833937" cy="3427077"/>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8531" y="374598"/>
            <a:ext cx="9736311" cy="601377"/>
          </a:xfrm>
        </p:spPr>
        <p:txBody>
          <a:bodyPr/>
          <a:lstStyle/>
          <a:p>
            <a:r>
              <a:rPr lang="en-US" altLang="zh-CN" dirty="0" smtClean="0">
                <a:ea typeface="宋体" panose="02010600030101010101" pitchFamily="2" charset="-122"/>
              </a:rPr>
              <a:t>Local </a:t>
            </a:r>
            <a:r>
              <a:rPr lang="en-US" altLang="zh-CN" dirty="0">
                <a:ea typeface="宋体" panose="02010600030101010101" pitchFamily="2" charset="-122"/>
              </a:rPr>
              <a:t>reset</a:t>
            </a:r>
            <a:endParaRPr lang="zh-CN" dirty="0">
              <a:ea typeface="宋体" panose="02010600030101010101" pitchFamily="2" charset="-122"/>
            </a:endParaRPr>
          </a:p>
        </p:txBody>
      </p:sp>
      <p:sp>
        <p:nvSpPr>
          <p:cNvPr id="3" name="文本占位符 2"/>
          <p:cNvSpPr>
            <a:spLocks noGrp="1"/>
          </p:cNvSpPr>
          <p:nvPr>
            <p:ph sz="quarter" idx="10"/>
          </p:nvPr>
        </p:nvSpPr>
        <p:spPr>
          <a:xfrm>
            <a:off x="555942" y="1111857"/>
            <a:ext cx="10893425" cy="5188585"/>
          </a:xfrm>
        </p:spPr>
        <p:txBody>
          <a:bodyPr/>
          <a:lstStyle/>
          <a:p>
            <a:pPr marL="0" indent="0">
              <a:buNone/>
            </a:pPr>
            <a:r>
              <a:rPr lang="en-US" altLang="zh-CN" dirty="0" smtClean="0"/>
              <a:t>Step3</a:t>
            </a:r>
            <a:r>
              <a:rPr lang="zh-CN" altLang="en-US" dirty="0" smtClean="0"/>
              <a:t>：</a:t>
            </a:r>
            <a:r>
              <a:rPr lang="en-US" altLang="zh-CN" dirty="0" smtClean="0"/>
              <a:t>Password Request via Security Question </a:t>
            </a:r>
            <a:endParaRPr lang="zh-CN" altLang="en-US" dirty="0"/>
          </a:p>
          <a:p>
            <a:pPr marL="0" indent="0">
              <a:buNone/>
            </a:pPr>
            <a:r>
              <a:rPr lang="zh-CN" altLang="en-US" dirty="0"/>
              <a:t>（</a:t>
            </a:r>
            <a:r>
              <a:rPr lang="en-US" altLang="zh-CN" dirty="0"/>
              <a:t>2</a:t>
            </a:r>
            <a:r>
              <a:rPr lang="zh-CN" altLang="en-US" dirty="0" smtClean="0"/>
              <a:t>）</a:t>
            </a:r>
            <a:r>
              <a:rPr lang="en-US" altLang="zh-CN" dirty="0"/>
              <a:t> </a:t>
            </a:r>
            <a:r>
              <a:rPr lang="en-US" altLang="zh-CN" dirty="0" smtClean="0"/>
              <a:t>When the </a:t>
            </a:r>
            <a:r>
              <a:rPr lang="en-US" altLang="zh-CN" dirty="0"/>
              <a:t>password protection question interface is </a:t>
            </a:r>
            <a:r>
              <a:rPr lang="en-US" altLang="zh-CN" dirty="0" smtClean="0"/>
              <a:t>displayed, enter </a:t>
            </a:r>
            <a:r>
              <a:rPr lang="en-US" altLang="zh-CN" dirty="0"/>
              <a:t>the answer of the password protection </a:t>
            </a:r>
            <a:r>
              <a:rPr lang="en-US" altLang="zh-CN" dirty="0" smtClean="0"/>
              <a:t>questions </a:t>
            </a:r>
            <a:r>
              <a:rPr lang="en-US" altLang="zh-CN" dirty="0"/>
              <a:t>set </a:t>
            </a:r>
            <a:r>
              <a:rPr lang="en-US" altLang="zh-CN" dirty="0" smtClean="0"/>
              <a:t>before. Click </a:t>
            </a:r>
            <a:r>
              <a:rPr lang="en-US" altLang="zh-CN" dirty="0"/>
              <a:t>"</a:t>
            </a:r>
            <a:r>
              <a:rPr lang="en-US" altLang="zh-CN" dirty="0" smtClean="0"/>
              <a:t>Next”, enter </a:t>
            </a:r>
            <a:r>
              <a:rPr lang="en-US" altLang="zh-CN" dirty="0"/>
              <a:t>the new </a:t>
            </a:r>
            <a:r>
              <a:rPr lang="en-US" altLang="zh-CN" dirty="0" smtClean="0"/>
              <a:t>password and </a:t>
            </a:r>
            <a:r>
              <a:rPr lang="en-US" altLang="zh-CN" dirty="0"/>
              <a:t>confirm the password, and click OK to complete the password </a:t>
            </a:r>
            <a:r>
              <a:rPr lang="en-US" altLang="zh-CN" dirty="0" smtClean="0"/>
              <a:t>reset.</a:t>
            </a:r>
            <a:endParaRPr lang="zh-CN" altLang="en-US" dirty="0"/>
          </a:p>
          <a:p>
            <a:pPr marL="0" indent="0">
              <a:buNone/>
            </a:pPr>
            <a:endParaRPr lang="zh-CN" altLang="en-US" dirty="0"/>
          </a:p>
          <a:p>
            <a:pPr marL="0" indent="0">
              <a:buNone/>
            </a:pPr>
            <a:endParaRPr lang="zh-CN" altLang="en-US" dirty="0"/>
          </a:p>
          <a:p>
            <a:pPr marL="0" indent="0">
              <a:buNone/>
            </a:pPr>
            <a:endParaRPr lang="zh-CN" altLang="en-US" dirty="0"/>
          </a:p>
          <a:p>
            <a:pPr marL="0" indent="0">
              <a:buNone/>
            </a:pPr>
            <a:endParaRPr lang="zh-CN" altLang="en-US" dirty="0"/>
          </a:p>
          <a:p>
            <a:pPr marL="0" indent="0">
              <a:buNone/>
            </a:pPr>
            <a:endParaRPr lang="zh-CN" altLang="en-US" dirty="0"/>
          </a:p>
          <a:p>
            <a:pPr marL="0" indent="0">
              <a:buNone/>
            </a:pPr>
            <a:endParaRPr lang="zh-CN" altLang="en-US" dirty="0"/>
          </a:p>
          <a:p>
            <a:pPr marL="0" indent="0">
              <a:buNone/>
            </a:pPr>
            <a:endParaRPr lang="zh-CN" altLang="en-US" dirty="0"/>
          </a:p>
          <a:p>
            <a:pPr marL="0" indent="0">
              <a:buNone/>
            </a:pPr>
            <a:endParaRPr lang="zh-CN" altLang="en-US" dirty="0"/>
          </a:p>
        </p:txBody>
      </p:sp>
      <p:pic>
        <p:nvPicPr>
          <p:cNvPr id="5" name="图片 4"/>
          <p:cNvPicPr>
            <a:picLocks noChangeAspect="1"/>
          </p:cNvPicPr>
          <p:nvPr/>
        </p:nvPicPr>
        <p:blipFill>
          <a:blip r:embed="rId3"/>
          <a:stretch>
            <a:fillRect/>
          </a:stretch>
        </p:blipFill>
        <p:spPr>
          <a:xfrm>
            <a:off x="728980" y="2885440"/>
            <a:ext cx="4822190" cy="3312795"/>
          </a:xfrm>
          <a:prstGeom prst="rect">
            <a:avLst/>
          </a:prstGeom>
        </p:spPr>
      </p:pic>
      <p:pic>
        <p:nvPicPr>
          <p:cNvPr id="6" name="图片 5"/>
          <p:cNvPicPr>
            <a:picLocks noChangeAspect="1"/>
          </p:cNvPicPr>
          <p:nvPr/>
        </p:nvPicPr>
        <p:blipFill>
          <a:blip r:embed="rId4"/>
          <a:stretch>
            <a:fillRect/>
          </a:stretch>
        </p:blipFill>
        <p:spPr>
          <a:xfrm>
            <a:off x="6002655" y="2872105"/>
            <a:ext cx="4781550" cy="333883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374598"/>
            <a:ext cx="9736311" cy="601377"/>
          </a:xfrm>
        </p:spPr>
        <p:txBody>
          <a:bodyPr/>
          <a:lstStyle/>
          <a:p>
            <a:r>
              <a:rPr lang="en-US" altLang="zh-CN" sz="2800" dirty="0" smtClean="0">
                <a:ea typeface="宋体" panose="02010600030101010101" pitchFamily="2" charset="-122"/>
              </a:rPr>
              <a:t>Hardware </a:t>
            </a:r>
            <a:r>
              <a:rPr lang="en-US" altLang="zh-CN" sz="2800" dirty="0">
                <a:ea typeface="宋体" panose="02010600030101010101" pitchFamily="2" charset="-122"/>
              </a:rPr>
              <a:t>R</a:t>
            </a:r>
            <a:r>
              <a:rPr lang="en-US" altLang="zh-CN" sz="2800" dirty="0" smtClean="0">
                <a:ea typeface="宋体" panose="02010600030101010101" pitchFamily="2" charset="-122"/>
              </a:rPr>
              <a:t>ecovery</a:t>
            </a:r>
            <a:endParaRPr lang="zh-CN" sz="2800" dirty="0">
              <a:ea typeface="宋体" panose="02010600030101010101" pitchFamily="2" charset="-122"/>
            </a:endParaRPr>
          </a:p>
        </p:txBody>
      </p:sp>
      <p:grpSp>
        <p:nvGrpSpPr>
          <p:cNvPr id="5" name="组合 4"/>
          <p:cNvGrpSpPr/>
          <p:nvPr/>
        </p:nvGrpSpPr>
        <p:grpSpPr>
          <a:xfrm>
            <a:off x="6561718" y="1197429"/>
            <a:ext cx="4033193" cy="1974361"/>
            <a:chOff x="199949" y="-2779519"/>
            <a:chExt cx="5486400" cy="3938865"/>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949" y="-1979228"/>
              <a:ext cx="5486400" cy="3138574"/>
            </a:xfrm>
            <a:prstGeom prst="rect">
              <a:avLst/>
            </a:prstGeom>
          </p:spPr>
        </p:pic>
        <p:cxnSp>
          <p:nvCxnSpPr>
            <p:cNvPr id="7" name="直接连接符 6"/>
            <p:cNvCxnSpPr/>
            <p:nvPr/>
          </p:nvCxnSpPr>
          <p:spPr>
            <a:xfrm>
              <a:off x="4198212" y="-2466910"/>
              <a:ext cx="0" cy="866140"/>
            </a:xfrm>
            <a:prstGeom prst="line">
              <a:avLst/>
            </a:prstGeom>
            <a:ln w="12700">
              <a:solidFill>
                <a:schemeClr val="accent1">
                  <a:lumMod val="60000"/>
                  <a:lumOff val="40000"/>
                </a:schemeClr>
              </a:solidFill>
              <a:headEnd type="diamond" w="med" len="med"/>
              <a:tailEnd type="diamond"/>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339443" y="-2779519"/>
              <a:ext cx="2858770" cy="487681"/>
            </a:xfrm>
            <a:prstGeom prst="rect">
              <a:avLst/>
            </a:prstGeom>
            <a:noFill/>
          </p:spPr>
          <p:txBody>
            <a:bodyPr wrap="square" rtlCol="0">
              <a:noAutofit/>
            </a:bodyPr>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pPr algn="ctr">
                <a:spcAft>
                  <a:spcPts val="0"/>
                </a:spcAft>
              </a:pPr>
              <a:r>
                <a:rPr lang="en-US" sz="1800" kern="1200" dirty="0">
                  <a:solidFill>
                    <a:srgbClr val="000000"/>
                  </a:solidFill>
                  <a:effectLst/>
                  <a:latin typeface="Calibri" panose="020F0502020204030204" charset="0"/>
                  <a:ea typeface="宋体" panose="02010600030101010101" pitchFamily="2" charset="-122"/>
                  <a:cs typeface="宋体" panose="02010600030101010101" pitchFamily="2" charset="-122"/>
                </a:rPr>
                <a:t>Reset button</a:t>
              </a:r>
              <a:endParaRPr 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9" name="椭圆 8"/>
            <p:cNvSpPr/>
            <p:nvPr/>
          </p:nvSpPr>
          <p:spPr>
            <a:xfrm>
              <a:off x="3619501" y="-1762061"/>
              <a:ext cx="838199" cy="457200"/>
            </a:xfrm>
            <a:prstGeom prst="ellipse">
              <a:avLst/>
            </a:prstGeom>
            <a:noFill/>
            <a:ln w="38100">
              <a:solidFill>
                <a:srgbClr val="D74B4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defPPr>
                <a:defRPr lang="zh-CN">
                  <a:solidFill>
                    <a:schemeClr val="lt1"/>
                  </a:solidFill>
                </a:defRPr>
              </a:defPPr>
              <a:lvl1pPr marL="0" algn="l" defTabSz="914400" rtl="0" eaLnBrk="1" latinLnBrk="0" hangingPunct="1">
                <a:defRPr sz="1100">
                  <a:solidFill>
                    <a:schemeClr val="lt1"/>
                  </a:solidFill>
                  <a:latin typeface="+mn-lt"/>
                  <a:ea typeface="+mn-ea"/>
                  <a:cs typeface="+mn-cs"/>
                </a:defRPr>
              </a:lvl1pPr>
              <a:lvl2pPr marL="457200" algn="l" defTabSz="914400" rtl="0" eaLnBrk="1" latinLnBrk="0" hangingPunct="1">
                <a:defRPr sz="1100">
                  <a:solidFill>
                    <a:schemeClr val="lt1"/>
                  </a:solidFill>
                  <a:latin typeface="+mn-lt"/>
                  <a:ea typeface="+mn-ea"/>
                  <a:cs typeface="+mn-cs"/>
                </a:defRPr>
              </a:lvl2pPr>
              <a:lvl3pPr marL="914400" algn="l" defTabSz="914400" rtl="0" eaLnBrk="1" latinLnBrk="0" hangingPunct="1">
                <a:defRPr sz="1100">
                  <a:solidFill>
                    <a:schemeClr val="lt1"/>
                  </a:solidFill>
                  <a:latin typeface="+mn-lt"/>
                  <a:ea typeface="+mn-ea"/>
                  <a:cs typeface="+mn-cs"/>
                </a:defRPr>
              </a:lvl3pPr>
              <a:lvl4pPr marL="1371600" algn="l" defTabSz="914400" rtl="0" eaLnBrk="1" latinLnBrk="0" hangingPunct="1">
                <a:defRPr sz="1100">
                  <a:solidFill>
                    <a:schemeClr val="lt1"/>
                  </a:solidFill>
                  <a:latin typeface="+mn-lt"/>
                  <a:ea typeface="+mn-ea"/>
                  <a:cs typeface="+mn-cs"/>
                </a:defRPr>
              </a:lvl4pPr>
              <a:lvl5pPr marL="1828800" algn="l" defTabSz="914400" rtl="0" eaLnBrk="1" latinLnBrk="0" hangingPunct="1">
                <a:defRPr sz="1100">
                  <a:solidFill>
                    <a:schemeClr val="lt1"/>
                  </a:solidFill>
                  <a:latin typeface="+mn-lt"/>
                  <a:ea typeface="+mn-ea"/>
                  <a:cs typeface="+mn-cs"/>
                </a:defRPr>
              </a:lvl5pPr>
              <a:lvl6pPr marL="2286000" algn="l" defTabSz="914400" rtl="0" eaLnBrk="1" latinLnBrk="0" hangingPunct="1">
                <a:defRPr sz="1100">
                  <a:solidFill>
                    <a:schemeClr val="lt1"/>
                  </a:solidFill>
                  <a:latin typeface="+mn-lt"/>
                  <a:ea typeface="+mn-ea"/>
                  <a:cs typeface="+mn-cs"/>
                </a:defRPr>
              </a:lvl6pPr>
              <a:lvl7pPr marL="2743200" algn="l" defTabSz="914400" rtl="0" eaLnBrk="1" latinLnBrk="0" hangingPunct="1">
                <a:defRPr sz="1100">
                  <a:solidFill>
                    <a:schemeClr val="lt1"/>
                  </a:solidFill>
                  <a:latin typeface="+mn-lt"/>
                  <a:ea typeface="+mn-ea"/>
                  <a:cs typeface="+mn-cs"/>
                </a:defRPr>
              </a:lvl7pPr>
              <a:lvl8pPr marL="3200400" algn="l" defTabSz="914400" rtl="0" eaLnBrk="1" latinLnBrk="0" hangingPunct="1">
                <a:defRPr sz="1100">
                  <a:solidFill>
                    <a:schemeClr val="lt1"/>
                  </a:solidFill>
                  <a:latin typeface="+mn-lt"/>
                  <a:ea typeface="+mn-ea"/>
                  <a:cs typeface="+mn-cs"/>
                </a:defRPr>
              </a:lvl8pPr>
              <a:lvl9pPr marL="3657600" algn="l" defTabSz="914400" rtl="0" eaLnBrk="1" latinLnBrk="0" hangingPunct="1">
                <a:defRPr sz="1100">
                  <a:solidFill>
                    <a:schemeClr val="lt1"/>
                  </a:solidFill>
                  <a:latin typeface="+mn-lt"/>
                  <a:ea typeface="+mn-ea"/>
                  <a:cs typeface="+mn-cs"/>
                </a:defRPr>
              </a:lvl9pPr>
            </a:lstStyle>
            <a:p>
              <a:endParaRPr lang="zh-CN" altLang="en-US"/>
            </a:p>
          </p:txBody>
        </p:sp>
      </p:grpSp>
      <p:pic>
        <p:nvPicPr>
          <p:cNvPr id="10" name="图片 9"/>
          <p:cNvPicPr>
            <a:picLocks noChangeAspect="1"/>
          </p:cNvPicPr>
          <p:nvPr/>
        </p:nvPicPr>
        <p:blipFill>
          <a:blip r:embed="rId4"/>
          <a:stretch>
            <a:fillRect/>
          </a:stretch>
        </p:blipFill>
        <p:spPr>
          <a:xfrm>
            <a:off x="6648611" y="3171790"/>
            <a:ext cx="4011840" cy="3187655"/>
          </a:xfrm>
          <a:prstGeom prst="rect">
            <a:avLst/>
          </a:prstGeom>
        </p:spPr>
      </p:pic>
      <p:sp>
        <p:nvSpPr>
          <p:cNvPr id="4" name="矩形 3"/>
          <p:cNvSpPr/>
          <p:nvPr/>
        </p:nvSpPr>
        <p:spPr>
          <a:xfrm>
            <a:off x="478142" y="1197429"/>
            <a:ext cx="6018036" cy="5078313"/>
          </a:xfrm>
          <a:prstGeom prst="rect">
            <a:avLst/>
          </a:prstGeom>
        </p:spPr>
        <p:txBody>
          <a:bodyPr wrap="square">
            <a:spAutoFit/>
          </a:bodyPr>
          <a:lstStyle/>
          <a:p>
            <a:r>
              <a:rPr lang="en-US" altLang="zh-CN" b="1" dirty="0">
                <a:latin typeface="Calibri" panose="020F0502020204030204" pitchFamily="34" charset="0"/>
                <a:cs typeface="Calibri" panose="020F0502020204030204" pitchFamily="34" charset="0"/>
              </a:rPr>
              <a:t>Operation steps and precautions:</a:t>
            </a:r>
          </a:p>
          <a:p>
            <a:r>
              <a:rPr lang="en-US" altLang="zh-CN" dirty="0">
                <a:latin typeface="Calibri" panose="020F0502020204030204" pitchFamily="34" charset="0"/>
                <a:cs typeface="Calibri" panose="020F0502020204030204" pitchFamily="34" charset="0"/>
              </a:rPr>
              <a:t>Step1</a:t>
            </a:r>
            <a:r>
              <a:rPr lang="zh-CN" altLang="en-US" dirty="0" smtClean="0">
                <a:latin typeface="Calibri" panose="020F0502020204030204" pitchFamily="34" charset="0"/>
                <a:cs typeface="Calibri" panose="020F0502020204030204" pitchFamily="34" charset="0"/>
              </a:rPr>
              <a:t>：Press </a:t>
            </a:r>
            <a:r>
              <a:rPr lang="zh-CN" altLang="en-US" dirty="0">
                <a:latin typeface="Calibri" panose="020F0502020204030204" pitchFamily="34" charset="0"/>
                <a:cs typeface="Calibri" panose="020F0502020204030204" pitchFamily="34" charset="0"/>
              </a:rPr>
              <a:t>the reset button</a:t>
            </a:r>
            <a:br>
              <a:rPr lang="zh-CN" altLang="en-US" dirty="0">
                <a:latin typeface="Calibri" panose="020F0502020204030204" pitchFamily="34" charset="0"/>
                <a:cs typeface="Calibri" panose="020F0502020204030204" pitchFamily="34" charset="0"/>
              </a:rPr>
            </a:br>
            <a:r>
              <a:rPr lang="zh-CN" altLang="en-US" dirty="0">
                <a:latin typeface="Calibri" panose="020F0502020204030204" pitchFamily="34" charset="0"/>
                <a:cs typeface="Calibri" panose="020F0502020204030204" pitchFamily="34" charset="0"/>
              </a:rPr>
              <a:t>Step</a:t>
            </a:r>
            <a:r>
              <a:rPr lang="en-US" altLang="zh-CN" dirty="0">
                <a:latin typeface="Calibri" panose="020F0502020204030204" pitchFamily="34" charset="0"/>
                <a:cs typeface="Calibri" panose="020F0502020204030204" pitchFamily="34" charset="0"/>
              </a:rPr>
              <a:t>2</a:t>
            </a:r>
            <a:r>
              <a:rPr lang="zh-CN" altLang="en-US" dirty="0">
                <a:latin typeface="Calibri" panose="020F0502020204030204" pitchFamily="34" charset="0"/>
                <a:cs typeface="Calibri" panose="020F0502020204030204" pitchFamily="34" charset="0"/>
              </a:rPr>
              <a:t>：Power on the device while the reset button is pressed</a:t>
            </a:r>
            <a:br>
              <a:rPr lang="zh-CN" altLang="en-US" dirty="0">
                <a:latin typeface="Calibri" panose="020F0502020204030204" pitchFamily="34" charset="0"/>
                <a:cs typeface="Calibri" panose="020F0502020204030204" pitchFamily="34" charset="0"/>
              </a:rPr>
            </a:br>
            <a:r>
              <a:rPr lang="zh-CN" altLang="en-US"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Step</a:t>
            </a:r>
            <a:r>
              <a:rPr lang="en-US" altLang="zh-CN"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3</a:t>
            </a:r>
            <a:r>
              <a:rPr lang="zh-CN" altLang="en-US"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：Continue to press the reset button for more than 5s </a:t>
            </a:r>
            <a:r>
              <a:rPr lang="en-US" altLang="zh-CN" dirty="0" smtClean="0">
                <a:latin typeface="Calibri" panose="020F0502020204030204" pitchFamily="34" charset="0"/>
                <a:cs typeface="Calibri" panose="020F0502020204030204" pitchFamily="34" charset="0"/>
              </a:rPr>
              <a:t>until </a:t>
            </a:r>
            <a:r>
              <a:rPr lang="en-US" altLang="zh-CN" dirty="0">
                <a:latin typeface="Calibri" panose="020F0502020204030204" pitchFamily="34" charset="0"/>
                <a:cs typeface="Calibri" panose="020F0502020204030204" pitchFamily="34" charset="0"/>
              </a:rPr>
              <a:t>the </a:t>
            </a:r>
            <a:r>
              <a:rPr lang="en-US" altLang="zh-CN" dirty="0">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rPr>
              <a:t>device restarts</a:t>
            </a:r>
          </a:p>
          <a:p>
            <a:endParaRPr lang="en-US" altLang="zh-CN" dirty="0">
              <a:latin typeface="Calibri" panose="020F0502020204030204" pitchFamily="34" charset="0"/>
              <a:cs typeface="Calibri" panose="020F0502020204030204" pitchFamily="34" charset="0"/>
            </a:endParaRPr>
          </a:p>
          <a:p>
            <a:r>
              <a:rPr lang="zh-CN" altLang="en-US" dirty="0">
                <a:latin typeface="Calibri" panose="020F0502020204030204" pitchFamily="34" charset="0"/>
                <a:cs typeface="Calibri" panose="020F0502020204030204" pitchFamily="34" charset="0"/>
              </a:rPr>
              <a:t>Tips：</a:t>
            </a:r>
          </a:p>
          <a:p>
            <a:r>
              <a:rPr lang="zh-CN" altLang="en-US" dirty="0">
                <a:latin typeface="Calibri" panose="020F0502020204030204" pitchFamily="34" charset="0"/>
                <a:cs typeface="Calibri" panose="020F0502020204030204" pitchFamily="34" charset="0"/>
              </a:rPr>
              <a:t>1. After the device restarts, the device will achieve factory default automatically, which is consistent with the factory default options in the software. </a:t>
            </a:r>
          </a:p>
          <a:p>
            <a:r>
              <a:rPr lang="zh-CN" altLang="en-US" dirty="0">
                <a:latin typeface="Calibri" panose="020F0502020204030204" pitchFamily="34" charset="0"/>
                <a:cs typeface="Calibri" panose="020F0502020204030204" pitchFamily="34" charset="0"/>
              </a:rPr>
              <a:t>2. The program will be restored to the current version of the firmware, and will not be restored to the version when the product leaves the factory .</a:t>
            </a:r>
          </a:p>
          <a:p>
            <a:r>
              <a:rPr lang="zh-CN" altLang="en-US" dirty="0">
                <a:latin typeface="Calibri" panose="020F0502020204030204" pitchFamily="34" charset="0"/>
                <a:cs typeface="Calibri" panose="020F0502020204030204" pitchFamily="34" charset="0"/>
              </a:rPr>
              <a:t>3. The factory default function just clears configuration, and the system version will not be changed. For example, if the customer upgraded the language pack of the program, then long pressed the reset button, the language of the device will not be changed after it reboots</a:t>
            </a:r>
            <a:r>
              <a:rPr lang="zh-CN" altLang="en-US" dirty="0" smtClean="0">
                <a:latin typeface="Calibri" panose="020F0502020204030204" pitchFamily="34" charset="0"/>
                <a:cs typeface="Calibri" panose="020F0502020204030204" pitchFamily="34" charset="0"/>
              </a:rPr>
              <a:t>.</a:t>
            </a:r>
            <a:endParaRPr lang="zh-CN" altLang="en-US"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374598"/>
            <a:ext cx="9736311" cy="601377"/>
          </a:xfrm>
        </p:spPr>
        <p:txBody>
          <a:bodyPr/>
          <a:lstStyle/>
          <a:p>
            <a:r>
              <a:rPr lang="en-US" altLang="zh-CN" sz="2800" dirty="0">
                <a:ea typeface="宋体" panose="02010600030101010101" pitchFamily="2" charset="-122"/>
              </a:rPr>
              <a:t>Device binding DMSS account reset</a:t>
            </a:r>
            <a:endParaRPr lang="zh-CN" sz="2800" dirty="0">
              <a:ea typeface="宋体" panose="02010600030101010101" pitchFamily="2" charset="-122"/>
            </a:endParaRPr>
          </a:p>
        </p:txBody>
      </p:sp>
      <p:sp>
        <p:nvSpPr>
          <p:cNvPr id="4" name="矩形 3"/>
          <p:cNvSpPr/>
          <p:nvPr/>
        </p:nvSpPr>
        <p:spPr>
          <a:xfrm>
            <a:off x="414128" y="1197523"/>
            <a:ext cx="10190924" cy="1200329"/>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Step1</a:t>
            </a:r>
            <a:r>
              <a:rPr lang="zh-CN" altLang="zh-CN" dirty="0">
                <a:latin typeface="Calibri" panose="020F0502020204030204" pitchFamily="34" charset="0"/>
                <a:cs typeface="Calibri" panose="020F0502020204030204" pitchFamily="34" charset="0"/>
              </a:rPr>
              <a:t>：</a:t>
            </a:r>
            <a:r>
              <a:rPr lang="en-US" altLang="zh-CN" dirty="0">
                <a:latin typeface="Calibri" panose="020F0502020204030204" pitchFamily="34" charset="0"/>
                <a:cs typeface="Calibri" panose="020F0502020204030204" pitchFamily="34" charset="0"/>
              </a:rPr>
              <a:t>Log in to the web of the NVR device, go to ‘Setting&gt;Account&gt;Password Reset ‘interface, and select Enable,</a:t>
            </a:r>
            <a:endParaRPr lang="zh-CN" altLang="zh-CN" dirty="0">
              <a:latin typeface="Calibri" panose="020F0502020204030204" pitchFamily="34" charset="0"/>
              <a:cs typeface="Calibri" panose="020F0502020204030204" pitchFamily="34" charset="0"/>
            </a:endParaRPr>
          </a:p>
          <a:p>
            <a:r>
              <a:rPr lang="en-US" altLang="zh-CN" dirty="0">
                <a:latin typeface="Calibri" panose="020F0502020204030204" pitchFamily="34" charset="0"/>
                <a:cs typeface="Calibri" panose="020F0502020204030204" pitchFamily="34" charset="0"/>
              </a:rPr>
              <a:t>Download the DMSS app and </a:t>
            </a:r>
            <a:r>
              <a:rPr lang="en-US" altLang="zh-CN" dirty="0" smtClean="0">
                <a:latin typeface="Calibri" panose="020F0502020204030204" pitchFamily="34" charset="0"/>
                <a:cs typeface="Calibri" panose="020F0502020204030204" pitchFamily="34" charset="0"/>
              </a:rPr>
              <a:t>log </a:t>
            </a:r>
            <a:r>
              <a:rPr lang="en-US" altLang="zh-CN" dirty="0">
                <a:latin typeface="Calibri" panose="020F0502020204030204" pitchFamily="34" charset="0"/>
                <a:cs typeface="Calibri" panose="020F0502020204030204" pitchFamily="34" charset="0"/>
              </a:rPr>
              <a:t>in with an account. Go to "Me &gt; Tool Manager &gt; Device Password" in DMSS, and scan the QR code on the left </a:t>
            </a:r>
            <a:r>
              <a:rPr lang="en-US" altLang="zh-CN" dirty="0" smtClean="0">
                <a:latin typeface="Calibri" panose="020F0502020204030204" pitchFamily="34" charset="0"/>
                <a:cs typeface="Calibri" panose="020F0502020204030204" pitchFamily="34" charset="0"/>
              </a:rPr>
              <a:t>side to </a:t>
            </a:r>
            <a:r>
              <a:rPr lang="en-US" altLang="zh-CN" dirty="0">
                <a:latin typeface="Calibri" panose="020F0502020204030204" pitchFamily="34" charset="0"/>
                <a:cs typeface="Calibri" panose="020F0502020204030204" pitchFamily="34" charset="0"/>
              </a:rPr>
              <a:t>bind your device.</a:t>
            </a:r>
            <a:endParaRPr lang="zh-CN" altLang="zh-CN" dirty="0">
              <a:latin typeface="Calibri" panose="020F0502020204030204" pitchFamily="34" charset="0"/>
              <a:cs typeface="Calibri" panose="020F0502020204030204" pitchFamily="34" charset="0"/>
            </a:endParaRPr>
          </a:p>
        </p:txBody>
      </p:sp>
      <p:pic>
        <p:nvPicPr>
          <p:cNvPr id="6" name="图片 5"/>
          <p:cNvPicPr/>
          <p:nvPr/>
        </p:nvPicPr>
        <p:blipFill>
          <a:blip r:embed="rId3"/>
          <a:stretch>
            <a:fillRect/>
          </a:stretch>
        </p:blipFill>
        <p:spPr>
          <a:xfrm>
            <a:off x="812360" y="2807847"/>
            <a:ext cx="5274310" cy="2121535"/>
          </a:xfrm>
          <a:prstGeom prst="rect">
            <a:avLst/>
          </a:prstGeom>
        </p:spPr>
      </p:pic>
      <p:pic>
        <p:nvPicPr>
          <p:cNvPr id="7" name="图片 6"/>
          <p:cNvPicPr/>
          <p:nvPr/>
        </p:nvPicPr>
        <p:blipFill>
          <a:blip r:embed="rId4"/>
          <a:stretch>
            <a:fillRect/>
          </a:stretch>
        </p:blipFill>
        <p:spPr>
          <a:xfrm>
            <a:off x="7313212" y="3112964"/>
            <a:ext cx="3291840" cy="1511300"/>
          </a:xfrm>
          <a:prstGeom prst="rect">
            <a:avLst/>
          </a:prstGeom>
        </p:spPr>
      </p:pic>
      <p:sp>
        <p:nvSpPr>
          <p:cNvPr id="8" name="文本框 7"/>
          <p:cNvSpPr txBox="1"/>
          <p:nvPr/>
        </p:nvSpPr>
        <p:spPr bwMode="auto">
          <a:xfrm>
            <a:off x="3161236" y="5022985"/>
            <a:ext cx="605869" cy="316392"/>
          </a:xfrm>
          <a:prstGeom prst="rect">
            <a:avLst/>
          </a:prstGeom>
          <a:noFill/>
          <a:ln w="9525">
            <a:noFill/>
            <a:miter lim="800000"/>
          </a:ln>
        </p:spPr>
        <p:txBody>
          <a:bodyPr wrap="none" lIns="99980" tIns="49986" rIns="99980" bIns="49986" rtlCol="0">
            <a:spAutoFit/>
          </a:bodyPr>
          <a:lstStyle/>
          <a:p>
            <a:pPr algn="ctr" defTabSz="1001395" eaLnBrk="0" hangingPunct="0"/>
            <a:r>
              <a:rPr lang="en-US" altLang="zh-CN" sz="1400" dirty="0" smtClean="0">
                <a:solidFill>
                  <a:srgbClr val="000000"/>
                </a:solidFill>
                <a:latin typeface="+mn-lt"/>
                <a:ea typeface="+mn-ea"/>
                <a:cs typeface="Arial" panose="020B0604020202020204" pitchFamily="34" charset="0"/>
              </a:rPr>
              <a:t>NVR </a:t>
            </a:r>
            <a:endParaRPr lang="zh-CN" altLang="en-US" sz="1400" dirty="0" smtClean="0">
              <a:solidFill>
                <a:srgbClr val="000000"/>
              </a:solidFill>
              <a:latin typeface="+mn-lt"/>
              <a:ea typeface="+mn-ea"/>
              <a:cs typeface="Arial" panose="020B0604020202020204" pitchFamily="34" charset="0"/>
            </a:endParaRPr>
          </a:p>
        </p:txBody>
      </p:sp>
      <p:sp>
        <p:nvSpPr>
          <p:cNvPr id="9" name="文本框 8"/>
          <p:cNvSpPr txBox="1"/>
          <p:nvPr/>
        </p:nvSpPr>
        <p:spPr bwMode="auto">
          <a:xfrm>
            <a:off x="8617724" y="4771186"/>
            <a:ext cx="682814" cy="316392"/>
          </a:xfrm>
          <a:prstGeom prst="rect">
            <a:avLst/>
          </a:prstGeom>
          <a:noFill/>
          <a:ln w="9525">
            <a:noFill/>
            <a:miter lim="800000"/>
          </a:ln>
        </p:spPr>
        <p:txBody>
          <a:bodyPr wrap="none" lIns="99980" tIns="49986" rIns="99980" bIns="49986" rtlCol="0">
            <a:spAutoFit/>
          </a:bodyPr>
          <a:lstStyle/>
          <a:p>
            <a:pPr algn="ctr" defTabSz="1001395" eaLnBrk="0" hangingPunct="0"/>
            <a:r>
              <a:rPr lang="en-US" altLang="zh-CN" sz="1400" dirty="0" smtClean="0">
                <a:solidFill>
                  <a:srgbClr val="000000"/>
                </a:solidFill>
                <a:latin typeface="+mn-lt"/>
                <a:ea typeface="+mn-ea"/>
                <a:cs typeface="Arial" panose="020B0604020202020204" pitchFamily="34" charset="0"/>
              </a:rPr>
              <a:t>DMSS</a:t>
            </a:r>
            <a:endParaRPr lang="zh-CN" altLang="en-US" sz="1400" dirty="0" smtClean="0">
              <a:solidFill>
                <a:srgbClr val="000000"/>
              </a:solidFill>
              <a:latin typeface="+mn-lt"/>
              <a:ea typeface="+mn-ea"/>
              <a:cs typeface="Arial" panose="020B0604020202020204" pitchFamily="34" charset="0"/>
            </a:endParaRPr>
          </a:p>
        </p:txBody>
      </p:sp>
    </p:spTree>
    <p:extLst>
      <p:ext uri="{BB962C8B-B14F-4D97-AF65-F5344CB8AC3E}">
        <p14:creationId xmlns:p14="http://schemas.microsoft.com/office/powerpoint/2010/main" val="19181532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374598"/>
            <a:ext cx="9736311" cy="601377"/>
          </a:xfrm>
        </p:spPr>
        <p:txBody>
          <a:bodyPr/>
          <a:lstStyle/>
          <a:p>
            <a:r>
              <a:rPr lang="en-US" altLang="zh-CN" sz="2800" dirty="0">
                <a:ea typeface="宋体" panose="02010600030101010101" pitchFamily="2" charset="-122"/>
              </a:rPr>
              <a:t>Device binding DMSS account reset</a:t>
            </a:r>
            <a:endParaRPr lang="zh-CN" sz="2800" dirty="0">
              <a:ea typeface="宋体" panose="02010600030101010101" pitchFamily="2" charset="-122"/>
            </a:endParaRPr>
          </a:p>
        </p:txBody>
      </p:sp>
      <p:sp>
        <p:nvSpPr>
          <p:cNvPr id="4" name="矩形 3"/>
          <p:cNvSpPr/>
          <p:nvPr/>
        </p:nvSpPr>
        <p:spPr>
          <a:xfrm>
            <a:off x="414128" y="1197523"/>
            <a:ext cx="10190924" cy="369332"/>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Step2</a:t>
            </a:r>
            <a:r>
              <a:rPr lang="zh-CN" altLang="zh-CN" dirty="0">
                <a:latin typeface="Calibri" panose="020F0502020204030204" pitchFamily="34" charset="0"/>
                <a:cs typeface="Calibri" panose="020F0502020204030204" pitchFamily="34" charset="0"/>
              </a:rPr>
              <a:t>：</a:t>
            </a:r>
            <a:r>
              <a:rPr lang="en-US" altLang="zh-CN" dirty="0">
                <a:latin typeface="Calibri" panose="020F0502020204030204" pitchFamily="34" charset="0"/>
                <a:cs typeface="Calibri" panose="020F0502020204030204" pitchFamily="34" charset="0"/>
              </a:rPr>
              <a:t>On the NVR login page, click on Forgot </a:t>
            </a:r>
            <a:r>
              <a:rPr lang="en-US" altLang="zh-CN" dirty="0" smtClean="0">
                <a:latin typeface="Calibri" panose="020F0502020204030204" pitchFamily="34" charset="0"/>
                <a:cs typeface="Calibri" panose="020F0502020204030204" pitchFamily="34" charset="0"/>
              </a:rPr>
              <a:t>Password</a:t>
            </a:r>
            <a:r>
              <a:rPr lang="zh-CN" altLang="en-US" dirty="0" smtClean="0">
                <a:latin typeface="Calibri" panose="020F0502020204030204" pitchFamily="34" charset="0"/>
                <a:cs typeface="Calibri" panose="020F0502020204030204" pitchFamily="34" charset="0"/>
              </a:rPr>
              <a:t>，</a:t>
            </a:r>
            <a:r>
              <a:rPr lang="en-US" altLang="zh-CN" dirty="0">
                <a:latin typeface="Calibri" panose="020F0502020204030204" pitchFamily="34" charset="0"/>
                <a:cs typeface="Calibri" panose="020F0502020204030204" pitchFamily="34" charset="0"/>
              </a:rPr>
              <a:t>Enter </a:t>
            </a:r>
            <a:r>
              <a:rPr lang="en-US" altLang="zh-CN" dirty="0" smtClean="0">
                <a:latin typeface="Calibri" panose="020F0502020204030204" pitchFamily="34" charset="0"/>
                <a:cs typeface="Calibri" panose="020F0502020204030204" pitchFamily="34" charset="0"/>
              </a:rPr>
              <a:t>reset </a:t>
            </a:r>
            <a:r>
              <a:rPr lang="en-US" altLang="zh-CN" dirty="0">
                <a:latin typeface="Calibri" panose="020F0502020204030204" pitchFamily="34" charset="0"/>
                <a:cs typeface="Calibri" panose="020F0502020204030204" pitchFamily="34" charset="0"/>
              </a:rPr>
              <a:t>mode</a:t>
            </a:r>
            <a:endParaRPr lang="zh-CN" altLang="zh-CN" dirty="0">
              <a:latin typeface="Calibri" panose="020F0502020204030204" pitchFamily="34" charset="0"/>
              <a:cs typeface="Calibri" panose="020F0502020204030204" pitchFamily="34" charset="0"/>
            </a:endParaRPr>
          </a:p>
        </p:txBody>
      </p:sp>
      <p:pic>
        <p:nvPicPr>
          <p:cNvPr id="10" name="图片 9"/>
          <p:cNvPicPr/>
          <p:nvPr/>
        </p:nvPicPr>
        <p:blipFill>
          <a:blip r:embed="rId3"/>
          <a:stretch>
            <a:fillRect/>
          </a:stretch>
        </p:blipFill>
        <p:spPr>
          <a:xfrm>
            <a:off x="1526638" y="2083974"/>
            <a:ext cx="2887100" cy="2945225"/>
          </a:xfrm>
          <a:prstGeom prst="rect">
            <a:avLst/>
          </a:prstGeom>
        </p:spPr>
      </p:pic>
      <p:pic>
        <p:nvPicPr>
          <p:cNvPr id="11" name="图片 10"/>
          <p:cNvPicPr/>
          <p:nvPr/>
        </p:nvPicPr>
        <p:blipFill>
          <a:blip r:embed="rId4"/>
          <a:stretch>
            <a:fillRect/>
          </a:stretch>
        </p:blipFill>
        <p:spPr>
          <a:xfrm>
            <a:off x="5196472" y="2083975"/>
            <a:ext cx="3958413" cy="2945224"/>
          </a:xfrm>
          <a:prstGeom prst="rect">
            <a:avLst/>
          </a:prstGeom>
        </p:spPr>
      </p:pic>
    </p:spTree>
    <p:extLst>
      <p:ext uri="{BB962C8B-B14F-4D97-AF65-F5344CB8AC3E}">
        <p14:creationId xmlns:p14="http://schemas.microsoft.com/office/powerpoint/2010/main" val="6732570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374598"/>
            <a:ext cx="9736311" cy="601377"/>
          </a:xfrm>
        </p:spPr>
        <p:txBody>
          <a:bodyPr/>
          <a:lstStyle/>
          <a:p>
            <a:r>
              <a:rPr lang="en-US" altLang="zh-CN" sz="2800" dirty="0">
                <a:ea typeface="宋体" panose="02010600030101010101" pitchFamily="2" charset="-122"/>
              </a:rPr>
              <a:t>Device binding DMSS account reset</a:t>
            </a:r>
            <a:endParaRPr lang="zh-CN" sz="2800" dirty="0">
              <a:ea typeface="宋体" panose="02010600030101010101" pitchFamily="2" charset="-122"/>
            </a:endParaRPr>
          </a:p>
        </p:txBody>
      </p:sp>
      <p:sp>
        <p:nvSpPr>
          <p:cNvPr id="4" name="矩形 3"/>
          <p:cNvSpPr/>
          <p:nvPr/>
        </p:nvSpPr>
        <p:spPr>
          <a:xfrm>
            <a:off x="487581" y="1197523"/>
            <a:ext cx="10467633" cy="646331"/>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Step3: Log in to DMSS with an account, go to "Me&gt;Tool Manager&gt;Device Password" in DMSS, click on the bound device serial number, click OK, scan the QR code of NVR, and obtain the security code</a:t>
            </a:r>
            <a:endParaRPr lang="zh-CN" altLang="zh-CN" dirty="0">
              <a:latin typeface="Calibri" panose="020F0502020204030204" pitchFamily="34" charset="0"/>
              <a:cs typeface="Calibri" panose="020F0502020204030204" pitchFamily="34" charset="0"/>
            </a:endParaRPr>
          </a:p>
        </p:txBody>
      </p:sp>
      <p:pic>
        <p:nvPicPr>
          <p:cNvPr id="6" name="图片 5"/>
          <p:cNvPicPr/>
          <p:nvPr/>
        </p:nvPicPr>
        <p:blipFill>
          <a:blip r:embed="rId3"/>
          <a:stretch>
            <a:fillRect/>
          </a:stretch>
        </p:blipFill>
        <p:spPr>
          <a:xfrm>
            <a:off x="2141146" y="2178586"/>
            <a:ext cx="2492400" cy="3721051"/>
          </a:xfrm>
          <a:prstGeom prst="rect">
            <a:avLst/>
          </a:prstGeom>
        </p:spPr>
      </p:pic>
      <p:pic>
        <p:nvPicPr>
          <p:cNvPr id="7" name="图片 6"/>
          <p:cNvPicPr/>
          <p:nvPr/>
        </p:nvPicPr>
        <p:blipFill>
          <a:blip r:embed="rId4"/>
          <a:stretch>
            <a:fillRect/>
          </a:stretch>
        </p:blipFill>
        <p:spPr>
          <a:xfrm>
            <a:off x="6145823" y="2178587"/>
            <a:ext cx="2620108" cy="3721050"/>
          </a:xfrm>
          <a:prstGeom prst="rect">
            <a:avLst/>
          </a:prstGeom>
        </p:spPr>
      </p:pic>
    </p:spTree>
    <p:extLst>
      <p:ext uri="{BB962C8B-B14F-4D97-AF65-F5344CB8AC3E}">
        <p14:creationId xmlns:p14="http://schemas.microsoft.com/office/powerpoint/2010/main" val="2081934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ea typeface="宋体" panose="02010600030101010101" pitchFamily="2" charset="-122"/>
              </a:rPr>
              <a:t>Initialization </a:t>
            </a:r>
            <a:r>
              <a:rPr lang="en-US" altLang="zh-CN" dirty="0">
                <a:ea typeface="宋体" panose="02010600030101010101" pitchFamily="2" charset="-122"/>
              </a:rPr>
              <a:t>function </a:t>
            </a:r>
            <a:r>
              <a:rPr lang="en-US" altLang="zh-CN" dirty="0" smtClean="0">
                <a:ea typeface="宋体" panose="02010600030101010101" pitchFamily="2" charset="-122"/>
              </a:rPr>
              <a:t>introduction</a:t>
            </a:r>
            <a:endParaRPr lang="zh-CN" dirty="0">
              <a:ea typeface="宋体" panose="02010600030101010101" pitchFamily="2" charset="-122"/>
            </a:endParaRPr>
          </a:p>
        </p:txBody>
      </p:sp>
      <p:sp>
        <p:nvSpPr>
          <p:cNvPr id="3" name="文本占位符 2"/>
          <p:cNvSpPr>
            <a:spLocks noGrp="1"/>
          </p:cNvSpPr>
          <p:nvPr>
            <p:ph sz="quarter" idx="10"/>
          </p:nvPr>
        </p:nvSpPr>
        <p:spPr>
          <a:xfrm>
            <a:off x="624372" y="1360391"/>
            <a:ext cx="10507454" cy="4841627"/>
          </a:xfrm>
        </p:spPr>
        <p:txBody>
          <a:bodyPr/>
          <a:lstStyle/>
          <a:p>
            <a:pPr marL="0" indent="0">
              <a:buNone/>
            </a:pPr>
            <a:r>
              <a:rPr lang="en-US" altLang="zh-CN" dirty="0" smtClean="0"/>
              <a:t>    Let’s consider that the admin user of </a:t>
            </a:r>
            <a:r>
              <a:rPr lang="en-US" altLang="zh-CN" dirty="0"/>
              <a:t>the original device uses the factory-set </a:t>
            </a:r>
            <a:r>
              <a:rPr lang="en-US" altLang="zh-CN" dirty="0" smtClean="0"/>
              <a:t>password.</a:t>
            </a:r>
          </a:p>
          <a:p>
            <a:pPr marL="0" indent="0">
              <a:buNone/>
            </a:pPr>
            <a:r>
              <a:rPr lang="en-US" altLang="zh-CN" dirty="0" smtClean="0"/>
              <a:t> </a:t>
            </a:r>
            <a:r>
              <a:rPr lang="en-US" altLang="zh-CN" dirty="0"/>
              <a:t>As a result, the account and password are prolonged exposure of these credentials</a:t>
            </a:r>
            <a:r>
              <a:rPr lang="en-US" altLang="zh-CN" dirty="0" smtClean="0"/>
              <a:t>, </a:t>
            </a:r>
            <a:r>
              <a:rPr lang="en-US" altLang="zh-CN" dirty="0"/>
              <a:t>which may </a:t>
            </a:r>
            <a:r>
              <a:rPr lang="en-US" altLang="zh-CN" dirty="0" smtClean="0"/>
              <a:t>contribute to </a:t>
            </a:r>
            <a:r>
              <a:rPr lang="en-US" altLang="zh-CN" dirty="0"/>
              <a:t>security risks. </a:t>
            </a:r>
            <a:endParaRPr lang="en-US" altLang="zh-CN" dirty="0" smtClean="0"/>
          </a:p>
          <a:p>
            <a:pPr marL="0" indent="0">
              <a:buNone/>
            </a:pPr>
            <a:r>
              <a:rPr lang="en-US" altLang="zh-CN" dirty="0"/>
              <a:t>The equipment initialization feature was </a:t>
            </a:r>
            <a:r>
              <a:rPr lang="en-US" altLang="zh-CN" dirty="0" smtClean="0"/>
              <a:t>introduced in </a:t>
            </a:r>
            <a:r>
              <a:rPr lang="en-US" altLang="zh-CN" dirty="0"/>
              <a:t>order to avoid risks</a:t>
            </a:r>
            <a:r>
              <a:rPr lang="en-US" altLang="zh-CN" dirty="0" smtClean="0"/>
              <a:t>, and </a:t>
            </a:r>
            <a:r>
              <a:rPr lang="en-US" altLang="zh-CN" dirty="0"/>
              <a:t>in response to the </a:t>
            </a:r>
            <a:r>
              <a:rPr lang="en-US" altLang="zh-CN" dirty="0" smtClean="0"/>
              <a:t>national </a:t>
            </a:r>
            <a:r>
              <a:rPr lang="en-US" altLang="zh-CN" dirty="0"/>
              <a:t>s</a:t>
            </a:r>
            <a:r>
              <a:rPr lang="en-US" altLang="zh-CN" dirty="0" smtClean="0"/>
              <a:t>ecurity </a:t>
            </a:r>
            <a:r>
              <a:rPr lang="en-US" altLang="zh-CN" dirty="0"/>
              <a:t>l</a:t>
            </a:r>
            <a:r>
              <a:rPr lang="en-US" altLang="zh-CN" dirty="0" smtClean="0"/>
              <a:t>aw </a:t>
            </a:r>
            <a:r>
              <a:rPr lang="en-US" altLang="zh-CN" dirty="0"/>
              <a:t>and network security </a:t>
            </a:r>
            <a:r>
              <a:rPr lang="en-US" altLang="zh-CN" dirty="0" smtClean="0"/>
              <a:t>law. During </a:t>
            </a:r>
            <a:r>
              <a:rPr lang="en-US" altLang="zh-CN" dirty="0"/>
              <a:t>device initialization, users must establish a new admin username and password</a:t>
            </a:r>
            <a:r>
              <a:rPr lang="en-US" altLang="zh-CN" dirty="0" smtClean="0"/>
              <a:t> </a:t>
            </a:r>
            <a:r>
              <a:rPr lang="en-US" altLang="zh-CN" dirty="0"/>
              <a:t>upon their device login </a:t>
            </a:r>
            <a:r>
              <a:rPr lang="en-US" altLang="zh-CN" dirty="0" smtClean="0"/>
              <a:t>session to ensure security.</a:t>
            </a:r>
          </a:p>
          <a:p>
            <a:pPr marL="0" indent="0">
              <a:buNone/>
            </a:pPr>
            <a:r>
              <a:rPr lang="en-US" altLang="zh-CN" dirty="0"/>
              <a:t> </a:t>
            </a:r>
            <a:r>
              <a:rPr lang="en-US" altLang="zh-CN" dirty="0" smtClean="0"/>
              <a:t>   Common </a:t>
            </a:r>
            <a:r>
              <a:rPr lang="en-US" altLang="zh-CN" dirty="0"/>
              <a:t>initialization functions are WEB initialization, local initialization, tool </a:t>
            </a:r>
            <a:r>
              <a:rPr lang="en-US" altLang="zh-CN" dirty="0" smtClean="0"/>
              <a:t>initialization. We will introduce specific </a:t>
            </a:r>
            <a:r>
              <a:rPr lang="en-US" altLang="zh-CN" dirty="0"/>
              <a:t>initialization </a:t>
            </a:r>
            <a:r>
              <a:rPr lang="en-US" altLang="zh-CN" dirty="0" smtClean="0"/>
              <a:t>steps one by one.</a:t>
            </a:r>
            <a:endParaRPr lang="zh-CN"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374598"/>
            <a:ext cx="9736311" cy="601377"/>
          </a:xfrm>
        </p:spPr>
        <p:txBody>
          <a:bodyPr/>
          <a:lstStyle/>
          <a:p>
            <a:r>
              <a:rPr lang="en-US" altLang="zh-CN" sz="2800" dirty="0">
                <a:ea typeface="宋体" panose="02010600030101010101" pitchFamily="2" charset="-122"/>
              </a:rPr>
              <a:t>Device binding DMSS account reset</a:t>
            </a:r>
            <a:endParaRPr lang="zh-CN" sz="2800" dirty="0">
              <a:ea typeface="宋体" panose="02010600030101010101" pitchFamily="2" charset="-122"/>
            </a:endParaRPr>
          </a:p>
        </p:txBody>
      </p:sp>
      <p:sp>
        <p:nvSpPr>
          <p:cNvPr id="4" name="矩形 3"/>
          <p:cNvSpPr/>
          <p:nvPr/>
        </p:nvSpPr>
        <p:spPr>
          <a:xfrm>
            <a:off x="487581" y="1197523"/>
            <a:ext cx="10467633" cy="369332"/>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Step4: Enter security code and reset password</a:t>
            </a:r>
            <a:endParaRPr lang="zh-CN" altLang="zh-CN" dirty="0">
              <a:latin typeface="Calibri" panose="020F0502020204030204" pitchFamily="34" charset="0"/>
              <a:cs typeface="Calibri" panose="020F0502020204030204" pitchFamily="34" charset="0"/>
            </a:endParaRPr>
          </a:p>
        </p:txBody>
      </p:sp>
      <p:pic>
        <p:nvPicPr>
          <p:cNvPr id="8" name="图片 7"/>
          <p:cNvPicPr/>
          <p:nvPr/>
        </p:nvPicPr>
        <p:blipFill>
          <a:blip r:embed="rId3"/>
          <a:stretch>
            <a:fillRect/>
          </a:stretch>
        </p:blipFill>
        <p:spPr>
          <a:xfrm>
            <a:off x="1565032" y="2382715"/>
            <a:ext cx="4205116" cy="2900216"/>
          </a:xfrm>
          <a:prstGeom prst="rect">
            <a:avLst/>
          </a:prstGeom>
        </p:spPr>
      </p:pic>
      <p:pic>
        <p:nvPicPr>
          <p:cNvPr id="9" name="图片 8"/>
          <p:cNvPicPr/>
          <p:nvPr/>
        </p:nvPicPr>
        <p:blipFill>
          <a:blip r:embed="rId4"/>
          <a:stretch>
            <a:fillRect/>
          </a:stretch>
        </p:blipFill>
        <p:spPr>
          <a:xfrm>
            <a:off x="6277706" y="2382715"/>
            <a:ext cx="4501663" cy="2900216"/>
          </a:xfrm>
          <a:prstGeom prst="rect">
            <a:avLst/>
          </a:prstGeom>
        </p:spPr>
      </p:pic>
    </p:spTree>
    <p:extLst>
      <p:ext uri="{BB962C8B-B14F-4D97-AF65-F5344CB8AC3E}">
        <p14:creationId xmlns:p14="http://schemas.microsoft.com/office/powerpoint/2010/main" val="22635894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374598"/>
            <a:ext cx="9736311" cy="601377"/>
          </a:xfrm>
        </p:spPr>
        <p:txBody>
          <a:bodyPr/>
          <a:lstStyle/>
          <a:p>
            <a:r>
              <a:rPr lang="en-US" altLang="zh-CN" sz="2800" dirty="0">
                <a:ea typeface="宋体" panose="02010600030101010101" pitchFamily="2" charset="-122"/>
              </a:rPr>
              <a:t>The decoder password </a:t>
            </a:r>
            <a:r>
              <a:rPr lang="en-US" altLang="zh-CN" sz="2800" dirty="0" smtClean="0">
                <a:ea typeface="宋体" panose="02010600030101010101" pitchFamily="2" charset="-122"/>
              </a:rPr>
              <a:t> </a:t>
            </a:r>
            <a:r>
              <a:rPr lang="en-US" altLang="zh-CN" sz="2800" dirty="0">
                <a:ea typeface="宋体" panose="02010600030101010101" pitchFamily="2" charset="-122"/>
              </a:rPr>
              <a:t>reset</a:t>
            </a:r>
            <a:endParaRPr lang="zh-CN" sz="2800" dirty="0">
              <a:ea typeface="宋体" panose="02010600030101010101" pitchFamily="2" charset="-122"/>
            </a:endParaRPr>
          </a:p>
        </p:txBody>
      </p:sp>
      <p:sp>
        <p:nvSpPr>
          <p:cNvPr id="3" name="文本占位符 2"/>
          <p:cNvSpPr>
            <a:spLocks noGrp="1"/>
          </p:cNvSpPr>
          <p:nvPr>
            <p:ph sz="quarter" idx="10"/>
          </p:nvPr>
        </p:nvSpPr>
        <p:spPr>
          <a:xfrm>
            <a:off x="487581" y="1219110"/>
            <a:ext cx="4846420" cy="2418170"/>
          </a:xfrm>
        </p:spPr>
        <p:txBody>
          <a:bodyPr>
            <a:noAutofit/>
          </a:bodyPr>
          <a:lstStyle/>
          <a:p>
            <a:pPr marL="0" indent="0">
              <a:buNone/>
            </a:pPr>
            <a:r>
              <a:rPr lang="en-US" altLang="zh-CN" dirty="0">
                <a:latin typeface="Calibri" panose="020F0502020204030204" pitchFamily="34" charset="0"/>
                <a:cs typeface="Calibri" panose="020F0502020204030204" pitchFamily="34" charset="0"/>
              </a:rPr>
              <a:t>1</a:t>
            </a:r>
            <a:r>
              <a:rPr lang="zh-CN" altLang="en-US" dirty="0" smtClean="0">
                <a:latin typeface="Calibri" panose="020F0502020204030204" pitchFamily="34" charset="0"/>
                <a:cs typeface="Calibri" panose="020F0502020204030204" pitchFamily="34" charset="0"/>
              </a:rPr>
              <a:t>）</a:t>
            </a:r>
            <a:r>
              <a:rPr lang="en-US" altLang="zh-CN" dirty="0">
                <a:latin typeface="Calibri" panose="020F0502020204030204" pitchFamily="34" charset="0"/>
                <a:cs typeface="Calibri" panose="020F0502020204030204" pitchFamily="34" charset="0"/>
              </a:rPr>
              <a:t>To reset the password on devices with over 12 channels </a:t>
            </a:r>
            <a:r>
              <a:rPr lang="en-US" altLang="zh-CN" dirty="0" smtClean="0">
                <a:latin typeface="Calibri" panose="020F0502020204030204" pitchFamily="34" charset="0"/>
                <a:cs typeface="Calibri" panose="020F0502020204030204" pitchFamily="34" charset="0"/>
              </a:rPr>
              <a:t>(such as the NVD1205, NVD1505, NVD1805, and NVD2105), use </a:t>
            </a:r>
            <a:r>
              <a:rPr lang="en-US" altLang="zh-CN" dirty="0">
                <a:latin typeface="Calibri" panose="020F0502020204030204" pitchFamily="34" charset="0"/>
                <a:cs typeface="Calibri" panose="020F0502020204030204" pitchFamily="34" charset="0"/>
              </a:rPr>
              <a:t>the restore default </a:t>
            </a:r>
            <a:r>
              <a:rPr lang="en-US" altLang="zh-CN" dirty="0" smtClean="0">
                <a:latin typeface="Calibri" panose="020F0502020204030204" pitchFamily="34" charset="0"/>
                <a:cs typeface="Calibri" panose="020F0502020204030204" pitchFamily="34" charset="0"/>
              </a:rPr>
              <a:t>button. Press </a:t>
            </a:r>
            <a:r>
              <a:rPr lang="en-US" altLang="zh-CN" dirty="0">
                <a:latin typeface="Calibri" panose="020F0502020204030204" pitchFamily="34" charset="0"/>
                <a:cs typeface="Calibri" panose="020F0502020204030204" pitchFamily="34" charset="0"/>
              </a:rPr>
              <a:t>and hold the reset </a:t>
            </a:r>
            <a:r>
              <a:rPr lang="en-US" altLang="zh-CN" dirty="0" smtClean="0">
                <a:latin typeface="Calibri" panose="020F0502020204030204" pitchFamily="34" charset="0"/>
                <a:cs typeface="Calibri" panose="020F0502020204030204" pitchFamily="34" charset="0"/>
              </a:rPr>
              <a:t>pinhole </a:t>
            </a:r>
            <a:r>
              <a:rPr lang="en-US" altLang="zh-CN" dirty="0">
                <a:latin typeface="Calibri" panose="020F0502020204030204" pitchFamily="34" charset="0"/>
                <a:cs typeface="Calibri" panose="020F0502020204030204" pitchFamily="34" charset="0"/>
              </a:rPr>
              <a:t>on the main board card for 10-15s to return the device to its factory settings</a:t>
            </a:r>
            <a:r>
              <a:rPr lang="en-US" altLang="zh-CN" dirty="0" smtClean="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as shown on the right side</a:t>
            </a:r>
            <a:r>
              <a:rPr lang="en-US" altLang="zh-CN" dirty="0" smtClean="0">
                <a:latin typeface="Calibri" panose="020F0502020204030204" pitchFamily="34" charset="0"/>
                <a:cs typeface="Calibri" panose="020F0502020204030204" pitchFamily="34" charset="0"/>
              </a:rPr>
              <a:t>:</a:t>
            </a:r>
          </a:p>
          <a:p>
            <a:pPr marL="0" indent="0">
              <a:buNone/>
            </a:pPr>
            <a:endParaRPr lang="en-US" altLang="zh-CN" dirty="0" smtClean="0">
              <a:latin typeface="Calibri" panose="020F0502020204030204" pitchFamily="34" charset="0"/>
              <a:cs typeface="Calibri" panose="020F0502020204030204" pitchFamily="34" charset="0"/>
            </a:endParaRPr>
          </a:p>
          <a:p>
            <a:pPr marL="0" indent="0">
              <a:buNone/>
            </a:pPr>
            <a:endParaRPr lang="zh-CN" altLang="en-US" dirty="0">
              <a:latin typeface="Calibri" panose="020F0502020204030204" pitchFamily="34" charset="0"/>
              <a:cs typeface="Calibri" panose="020F0502020204030204" pitchFamily="34" charset="0"/>
            </a:endParaRPr>
          </a:p>
        </p:txBody>
      </p:sp>
      <p:pic>
        <p:nvPicPr>
          <p:cNvPr id="4" name="图片 3"/>
          <p:cNvPicPr>
            <a:picLocks noChangeAspect="1"/>
          </p:cNvPicPr>
          <p:nvPr/>
        </p:nvPicPr>
        <p:blipFill>
          <a:blip r:embed="rId3"/>
          <a:stretch>
            <a:fillRect/>
          </a:stretch>
        </p:blipFill>
        <p:spPr>
          <a:xfrm>
            <a:off x="5516877" y="1770078"/>
            <a:ext cx="6189337" cy="1554443"/>
          </a:xfrm>
          <a:prstGeom prst="rect">
            <a:avLst/>
          </a:prstGeom>
        </p:spPr>
      </p:pic>
      <p:pic>
        <p:nvPicPr>
          <p:cNvPr id="5" name="图片 4"/>
          <p:cNvPicPr>
            <a:picLocks noChangeAspect="1"/>
          </p:cNvPicPr>
          <p:nvPr/>
        </p:nvPicPr>
        <p:blipFill>
          <a:blip r:embed="rId4"/>
          <a:stretch>
            <a:fillRect/>
          </a:stretch>
        </p:blipFill>
        <p:spPr>
          <a:xfrm flipV="1">
            <a:off x="5536448" y="4385643"/>
            <a:ext cx="6169766" cy="965027"/>
          </a:xfrm>
          <a:prstGeom prst="rect">
            <a:avLst/>
          </a:prstGeom>
        </p:spPr>
      </p:pic>
      <p:sp>
        <p:nvSpPr>
          <p:cNvPr id="6" name="文本占位符 2"/>
          <p:cNvSpPr txBox="1">
            <a:spLocks/>
          </p:cNvSpPr>
          <p:nvPr/>
        </p:nvSpPr>
        <p:spPr>
          <a:xfrm>
            <a:off x="519606" y="3875489"/>
            <a:ext cx="4814396" cy="2358048"/>
          </a:xfrm>
          <a:prstGeom prst="rect">
            <a:avLst/>
          </a:prstGeom>
          <a:noFill/>
        </p:spPr>
        <p:txBody>
          <a:bodyPr vert="horz" lIns="91440" tIns="45720" rIns="91440" bIns="45720" rtlCol="0">
            <a:normAutofit fontScale="25000" lnSpcReduction="20000"/>
          </a:bodyPr>
          <a:lstStyle>
            <a:lvl1pPr marL="301625" indent="-301625" algn="l" defTabSz="802005" rtl="0" eaLnBrk="0" fontAlgn="base" hangingPunct="0">
              <a:lnSpc>
                <a:spcPct val="140000"/>
              </a:lnSpc>
              <a:spcBef>
                <a:spcPct val="30000"/>
              </a:spcBef>
              <a:spcAft>
                <a:spcPct val="0"/>
              </a:spcAft>
              <a:buClr>
                <a:srgbClr val="808080"/>
              </a:buClr>
              <a:buSzPct val="60000"/>
              <a:buFont typeface="Wingdings" panose="05000000000000000000" pitchFamily="2" charset="2"/>
              <a:buChar char="l"/>
              <a:defRPr sz="1800" baseline="0">
                <a:solidFill>
                  <a:schemeClr val="tx1"/>
                </a:solidFill>
                <a:latin typeface="Calibri" panose="020F0502020204030204" charset="0"/>
                <a:ea typeface="微软雅黑" panose="020B0503020204020204" pitchFamily="34" charset="-122"/>
                <a:cs typeface="Calibri" panose="020F0502020204030204" charset="0"/>
              </a:defRPr>
            </a:lvl1pPr>
            <a:lvl2pPr marL="654050" indent="-252730" algn="l" defTabSz="802005" rtl="0" eaLnBrk="0" fontAlgn="base" hangingPunct="0">
              <a:lnSpc>
                <a:spcPct val="140000"/>
              </a:lnSpc>
              <a:spcBef>
                <a:spcPct val="30000"/>
              </a:spcBef>
              <a:spcAft>
                <a:spcPct val="0"/>
              </a:spcAft>
              <a:buClr>
                <a:schemeClr val="tx1"/>
              </a:buClr>
              <a:buSzPct val="50000"/>
              <a:buFont typeface="Wingdings" panose="05000000000000000000" pitchFamily="2" charset="2"/>
              <a:buChar char="p"/>
              <a:defRPr sz="1600" baseline="0">
                <a:solidFill>
                  <a:schemeClr val="tx1"/>
                </a:solidFill>
                <a:latin typeface="Calibri" panose="020F0502020204030204" charset="0"/>
                <a:ea typeface="微软雅黑" panose="020B0503020204020204" pitchFamily="34" charset="-122"/>
                <a:cs typeface="Calibri" panose="020F0502020204030204" charset="0"/>
              </a:defRPr>
            </a:lvl2pPr>
            <a:lvl3pPr marL="1003300" indent="-201930" algn="l" defTabSz="802005" rtl="0" eaLnBrk="0" fontAlgn="base" hangingPunct="0">
              <a:lnSpc>
                <a:spcPct val="140000"/>
              </a:lnSpc>
              <a:spcBef>
                <a:spcPct val="30000"/>
              </a:spcBef>
              <a:spcAft>
                <a:spcPct val="0"/>
              </a:spcAft>
              <a:buSzPct val="50000"/>
              <a:buFont typeface="Wingdings" panose="05000000000000000000" pitchFamily="2" charset="2"/>
              <a:buChar char="n"/>
              <a:defRPr sz="1400" baseline="0">
                <a:solidFill>
                  <a:schemeClr val="tx1"/>
                </a:solidFill>
                <a:latin typeface="Calibri" panose="020F0502020204030204" charset="0"/>
                <a:ea typeface="微软雅黑" panose="020B0503020204020204" pitchFamily="34" charset="-122"/>
                <a:cs typeface="Calibri" panose="020F0502020204030204" charset="0"/>
              </a:defRPr>
            </a:lvl3pPr>
            <a:lvl4pPr marL="1400175" indent="-198755" algn="l" defTabSz="802005" rtl="0" eaLnBrk="0" fontAlgn="base" hangingPunct="0">
              <a:lnSpc>
                <a:spcPct val="140000"/>
              </a:lnSpc>
              <a:spcBef>
                <a:spcPct val="30000"/>
              </a:spcBef>
              <a:spcAft>
                <a:spcPct val="0"/>
              </a:spcAft>
              <a:buChar char="–"/>
              <a:defRPr sz="1200" baseline="0">
                <a:solidFill>
                  <a:schemeClr val="tx1"/>
                </a:solidFill>
                <a:latin typeface="Calibri" panose="020F0502020204030204" charset="0"/>
                <a:ea typeface="微软雅黑" panose="020B0503020204020204" pitchFamily="34" charset="-122"/>
                <a:cs typeface="Calibri" panose="020F0502020204030204" charset="0"/>
              </a:defRPr>
            </a:lvl4pPr>
            <a:lvl5pPr marL="1802130" indent="-201930" algn="l" defTabSz="802005" rtl="0" eaLnBrk="0" fontAlgn="base" hangingPunct="0">
              <a:lnSpc>
                <a:spcPct val="140000"/>
              </a:lnSpc>
              <a:spcBef>
                <a:spcPct val="30000"/>
              </a:spcBef>
              <a:spcAft>
                <a:spcPct val="0"/>
              </a:spcAft>
              <a:buFont typeface="FrutigerNext LT Medium" pitchFamily="34" charset="0"/>
              <a:buChar char="~"/>
              <a:defRPr sz="1200" baseline="0">
                <a:solidFill>
                  <a:schemeClr val="tx1"/>
                </a:solidFill>
                <a:latin typeface="Calibri" panose="020F0502020204030204" charset="0"/>
                <a:ea typeface="微软雅黑" panose="020B0503020204020204" pitchFamily="34" charset="-122"/>
                <a:cs typeface="Calibri" panose="020F0502020204030204" charset="0"/>
              </a:defRPr>
            </a:lvl5pPr>
            <a:lvl6pPr marL="2259330" indent="-201930" algn="l" defTabSz="802005"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6pPr>
            <a:lvl7pPr marL="2716530" indent="-201930" algn="l" defTabSz="802005"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7pPr>
            <a:lvl8pPr marL="3173730" indent="-201930" algn="l" defTabSz="802005"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8pPr>
            <a:lvl9pPr marL="3630930" indent="-201930" algn="l" defTabSz="802005" rtl="0" fontAlgn="base">
              <a:lnSpc>
                <a:spcPct val="140000"/>
              </a:lnSpc>
              <a:spcBef>
                <a:spcPct val="30000"/>
              </a:spcBef>
              <a:spcAft>
                <a:spcPct val="0"/>
              </a:spcAft>
              <a:buFont typeface="FrutigerNext LT Medium" pitchFamily="34" charset="0"/>
              <a:buChar char="~"/>
              <a:defRPr sz="1600">
                <a:solidFill>
                  <a:schemeClr val="tx1"/>
                </a:solidFill>
                <a:latin typeface="+mj-lt"/>
                <a:ea typeface="+mn-ea"/>
              </a:defRPr>
            </a:lvl9pPr>
          </a:lstStyle>
          <a:p>
            <a:pPr marL="0" indent="0">
              <a:buNone/>
            </a:pPr>
            <a:r>
              <a:rPr lang="en-US" altLang="zh-CN" sz="7200" dirty="0">
                <a:latin typeface="Calibri" panose="020F0502020204030204" pitchFamily="34" charset="0"/>
                <a:cs typeface="Calibri" panose="020F0502020204030204" pitchFamily="34" charset="0"/>
              </a:rPr>
              <a:t>2</a:t>
            </a:r>
            <a:r>
              <a:rPr lang="zh-CN" altLang="en-US" sz="7200" dirty="0">
                <a:latin typeface="Calibri" panose="020F0502020204030204" pitchFamily="34" charset="0"/>
                <a:cs typeface="Calibri" panose="020F0502020204030204" pitchFamily="34" charset="0"/>
              </a:rPr>
              <a:t>）</a:t>
            </a:r>
            <a:r>
              <a:rPr lang="en-US" altLang="zh-CN" sz="7200" dirty="0">
                <a:latin typeface="Calibri" panose="020F0502020204030204" pitchFamily="34" charset="0"/>
                <a:cs typeface="Calibri" panose="020F0502020204030204" pitchFamily="34" charset="0"/>
              </a:rPr>
              <a:t>For restoration via the power button (such as NVD0105,NVD0405,NVD0605,NVD0905)</a:t>
            </a:r>
            <a:r>
              <a:rPr lang="en-US" altLang="zh-CN" sz="7200" dirty="0" smtClean="0">
                <a:latin typeface="Calibri" panose="020F0502020204030204" pitchFamily="34" charset="0"/>
                <a:cs typeface="Calibri" panose="020F0502020204030204" pitchFamily="34" charset="0"/>
              </a:rPr>
              <a:t>.When the </a:t>
            </a:r>
            <a:r>
              <a:rPr lang="en-US" altLang="zh-CN" sz="7200" dirty="0">
                <a:latin typeface="Calibri" panose="020F0502020204030204" pitchFamily="34" charset="0"/>
                <a:cs typeface="Calibri" panose="020F0502020204030204" pitchFamily="34" charset="0"/>
              </a:rPr>
              <a:t>device is powered on, press the power button for three times consecutively within 1 second to restore the default value. The device does not need to be restarted. Wait for 3-5 minutes and use the default IP address to log in.</a:t>
            </a:r>
            <a:endParaRPr lang="zh-CN" altLang="en-US" sz="7200" dirty="0">
              <a:latin typeface="Calibri" panose="020F0502020204030204" pitchFamily="34" charset="0"/>
              <a:cs typeface="Calibri" panose="020F0502020204030204" pitchFamily="34" charset="0"/>
            </a:endParaRPr>
          </a:p>
          <a:p>
            <a:pPr marL="0" indent="0">
              <a:buFont typeface="Wingdings" panose="05000000000000000000" pitchFamily="2" charset="2"/>
              <a:buNone/>
            </a:pPr>
            <a:endParaRPr lang="zh-CN" altLang="en-US" kern="0" dirty="0"/>
          </a:p>
        </p:txBody>
      </p:sp>
    </p:spTree>
    <p:extLst>
      <p:ext uri="{BB962C8B-B14F-4D97-AF65-F5344CB8AC3E}">
        <p14:creationId xmlns:p14="http://schemas.microsoft.com/office/powerpoint/2010/main" val="10093920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374598"/>
            <a:ext cx="9736311" cy="601377"/>
          </a:xfrm>
        </p:spPr>
        <p:txBody>
          <a:bodyPr/>
          <a:lstStyle/>
          <a:p>
            <a:r>
              <a:rPr lang="en-US" altLang="zh-CN" sz="2800" dirty="0">
                <a:ea typeface="宋体" panose="02010600030101010101" pitchFamily="2" charset="-122"/>
              </a:rPr>
              <a:t>The </a:t>
            </a:r>
            <a:r>
              <a:rPr lang="en-US" altLang="zh-CN" dirty="0"/>
              <a:t>m</a:t>
            </a:r>
            <a:r>
              <a:rPr lang="en-US" altLang="zh-CN" dirty="0" smtClean="0"/>
              <a:t>atrix</a:t>
            </a:r>
            <a:r>
              <a:rPr lang="en-US" altLang="zh-CN" sz="2800" dirty="0" smtClean="0">
                <a:ea typeface="宋体" panose="02010600030101010101" pitchFamily="2" charset="-122"/>
              </a:rPr>
              <a:t> </a:t>
            </a:r>
            <a:r>
              <a:rPr lang="en-US" altLang="zh-CN" sz="2800" dirty="0">
                <a:ea typeface="宋体" panose="02010600030101010101" pitchFamily="2" charset="-122"/>
              </a:rPr>
              <a:t>password  reset</a:t>
            </a:r>
            <a:endParaRPr lang="zh-CN" sz="2800" dirty="0">
              <a:ea typeface="宋体" panose="02010600030101010101" pitchFamily="2" charset="-122"/>
            </a:endParaRPr>
          </a:p>
        </p:txBody>
      </p:sp>
      <p:sp>
        <p:nvSpPr>
          <p:cNvPr id="3" name="文本占位符 2"/>
          <p:cNvSpPr>
            <a:spLocks noGrp="1"/>
          </p:cNvSpPr>
          <p:nvPr>
            <p:ph sz="quarter" idx="10"/>
          </p:nvPr>
        </p:nvSpPr>
        <p:spPr>
          <a:xfrm>
            <a:off x="487581" y="1243551"/>
            <a:ext cx="10893425" cy="5188585"/>
          </a:xfrm>
        </p:spPr>
        <p:txBody>
          <a:bodyPr>
            <a:normAutofit/>
          </a:bodyPr>
          <a:lstStyle/>
          <a:p>
            <a:pPr marL="0" indent="0">
              <a:buNone/>
            </a:pPr>
            <a:r>
              <a:rPr lang="en-US" altLang="zh-CN" dirty="0" smtClean="0"/>
              <a:t>Use hardware </a:t>
            </a:r>
            <a:r>
              <a:rPr lang="en-US" altLang="zh-CN" dirty="0"/>
              <a:t>clear configuration </a:t>
            </a:r>
            <a:r>
              <a:rPr lang="en-US" altLang="zh-CN" dirty="0" smtClean="0"/>
              <a:t>to recovery </a:t>
            </a:r>
            <a:r>
              <a:rPr lang="en-US" altLang="zh-CN" dirty="0"/>
              <a:t>password, the M70-E main control board has a reset hole on the left, as shown in the number 1 in the figure below, M60 is at the top of the front of the main control board, poke the device with a sharp object for 3-5s, the device will restart, and the device will restart After the password will be restored to the default </a:t>
            </a:r>
            <a:r>
              <a:rPr lang="en-US" altLang="zh-CN" dirty="0" smtClean="0"/>
              <a:t>admin.</a:t>
            </a:r>
          </a:p>
          <a:p>
            <a:pPr marL="0" indent="0">
              <a:buNone/>
            </a:pPr>
            <a:endParaRPr lang="zh-CN" altLang="en-US" dirty="0"/>
          </a:p>
        </p:txBody>
      </p:sp>
      <p:pic>
        <p:nvPicPr>
          <p:cNvPr id="5" name="图片 4" descr="mceclip2.png"/>
          <p:cNvPicPr/>
          <p:nvPr/>
        </p:nvPicPr>
        <p:blipFill>
          <a:blip r:embed="rId3">
            <a:extLst>
              <a:ext uri="{28A0092B-C50C-407E-A947-70E740481C1C}">
                <a14:useLocalDpi xmlns:a14="http://schemas.microsoft.com/office/drawing/2010/main" val="0"/>
              </a:ext>
            </a:extLst>
          </a:blip>
          <a:srcRect/>
          <a:stretch>
            <a:fillRect/>
          </a:stretch>
        </p:blipFill>
        <p:spPr bwMode="auto">
          <a:xfrm>
            <a:off x="619153" y="3584299"/>
            <a:ext cx="5075969" cy="976243"/>
          </a:xfrm>
          <a:prstGeom prst="rect">
            <a:avLst/>
          </a:prstGeom>
          <a:noFill/>
          <a:ln>
            <a:noFill/>
          </a:ln>
        </p:spPr>
      </p:pic>
      <p:sp>
        <p:nvSpPr>
          <p:cNvPr id="4" name="矩形 3"/>
          <p:cNvSpPr/>
          <p:nvPr/>
        </p:nvSpPr>
        <p:spPr>
          <a:xfrm>
            <a:off x="2479781" y="5127007"/>
            <a:ext cx="851515" cy="369332"/>
          </a:xfrm>
          <a:prstGeom prst="rect">
            <a:avLst/>
          </a:prstGeom>
        </p:spPr>
        <p:txBody>
          <a:bodyPr wrap="none">
            <a:spAutoFit/>
          </a:bodyPr>
          <a:lstStyle/>
          <a:p>
            <a:r>
              <a:rPr lang="en-US" altLang="zh-CN" dirty="0">
                <a:latin typeface="Segoe UI" panose="020B0502040204020203" pitchFamily="34" charset="0"/>
                <a:ea typeface="等线" panose="02010600030101010101" pitchFamily="2" charset="-122"/>
              </a:rPr>
              <a:t>M70-E</a:t>
            </a:r>
            <a:endParaRPr lang="zh-CN" altLang="en-US" dirty="0"/>
          </a:p>
        </p:txBody>
      </p:sp>
      <p:pic>
        <p:nvPicPr>
          <p:cNvPr id="7" name="图片 6" descr="mceclip3.png"/>
          <p:cNvPicPr/>
          <p:nvPr/>
        </p:nvPicPr>
        <p:blipFill>
          <a:blip r:embed="rId4">
            <a:extLst>
              <a:ext uri="{28A0092B-C50C-407E-A947-70E740481C1C}">
                <a14:useLocalDpi xmlns:a14="http://schemas.microsoft.com/office/drawing/2010/main" val="0"/>
              </a:ext>
            </a:extLst>
          </a:blip>
          <a:srcRect/>
          <a:stretch>
            <a:fillRect/>
          </a:stretch>
        </p:blipFill>
        <p:spPr bwMode="auto">
          <a:xfrm>
            <a:off x="6104156" y="3584299"/>
            <a:ext cx="5276850" cy="800100"/>
          </a:xfrm>
          <a:prstGeom prst="rect">
            <a:avLst/>
          </a:prstGeom>
          <a:noFill/>
          <a:ln>
            <a:noFill/>
          </a:ln>
        </p:spPr>
      </p:pic>
      <p:sp>
        <p:nvSpPr>
          <p:cNvPr id="8" name="矩形 7"/>
          <p:cNvSpPr/>
          <p:nvPr/>
        </p:nvSpPr>
        <p:spPr>
          <a:xfrm>
            <a:off x="8421820" y="5127007"/>
            <a:ext cx="641522" cy="369332"/>
          </a:xfrm>
          <a:prstGeom prst="rect">
            <a:avLst/>
          </a:prstGeom>
        </p:spPr>
        <p:txBody>
          <a:bodyPr wrap="none">
            <a:spAutoFit/>
          </a:bodyPr>
          <a:lstStyle/>
          <a:p>
            <a:r>
              <a:rPr lang="en-US" altLang="zh-CN" dirty="0">
                <a:latin typeface="Segoe UI" panose="020B0502040204020203" pitchFamily="34" charset="0"/>
                <a:ea typeface="等线" panose="02010600030101010101" pitchFamily="2" charset="-122"/>
              </a:rPr>
              <a:t>M60</a:t>
            </a:r>
            <a:endParaRPr lang="zh-CN" altLang="en-US" dirty="0"/>
          </a:p>
        </p:txBody>
      </p:sp>
    </p:spTree>
    <p:extLst>
      <p:ext uri="{BB962C8B-B14F-4D97-AF65-F5344CB8AC3E}">
        <p14:creationId xmlns:p14="http://schemas.microsoft.com/office/powerpoint/2010/main" val="39887956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374598"/>
            <a:ext cx="9736311" cy="601377"/>
          </a:xfrm>
        </p:spPr>
        <p:txBody>
          <a:bodyPr/>
          <a:lstStyle/>
          <a:p>
            <a:r>
              <a:rPr lang="en-US" altLang="zh-CN" sz="2800" dirty="0">
                <a:ea typeface="宋体" panose="02010600030101010101" pitchFamily="2" charset="-122"/>
              </a:rPr>
              <a:t>Keyboard password reset</a:t>
            </a:r>
            <a:endParaRPr lang="zh-CN" sz="2800" dirty="0">
              <a:ea typeface="宋体" panose="02010600030101010101" pitchFamily="2" charset="-122"/>
            </a:endParaRPr>
          </a:p>
        </p:txBody>
      </p:sp>
      <p:sp>
        <p:nvSpPr>
          <p:cNvPr id="3" name="文本占位符 2"/>
          <p:cNvSpPr>
            <a:spLocks noGrp="1"/>
          </p:cNvSpPr>
          <p:nvPr>
            <p:ph sz="quarter" idx="10"/>
          </p:nvPr>
        </p:nvSpPr>
        <p:spPr>
          <a:xfrm>
            <a:off x="487581" y="1262270"/>
            <a:ext cx="7010499" cy="5159927"/>
          </a:xfrm>
        </p:spPr>
        <p:txBody>
          <a:bodyPr>
            <a:normAutofit lnSpcReduction="10000"/>
          </a:bodyPr>
          <a:lstStyle/>
          <a:p>
            <a:pPr marL="0" indent="0">
              <a:buNone/>
            </a:pPr>
            <a:r>
              <a:rPr lang="en-US" altLang="zh-CN" dirty="0"/>
              <a:t>Default keyboard password </a:t>
            </a:r>
            <a:r>
              <a:rPr lang="zh-CN" altLang="en-US" dirty="0" smtClean="0"/>
              <a:t>：</a:t>
            </a:r>
            <a:endParaRPr lang="zh-CN" altLang="en-US" dirty="0"/>
          </a:p>
          <a:p>
            <a:pPr marL="0" indent="0">
              <a:buNone/>
            </a:pPr>
            <a:r>
              <a:rPr lang="en-US" altLang="zh-CN" dirty="0"/>
              <a:t>NKB1000 Default user name: </a:t>
            </a:r>
            <a:r>
              <a:rPr lang="en-US" altLang="zh-CN" dirty="0" smtClean="0"/>
              <a:t>admin; Password</a:t>
            </a:r>
            <a:r>
              <a:rPr lang="en-US" altLang="zh-CN" dirty="0"/>
              <a:t>: </a:t>
            </a:r>
            <a:r>
              <a:rPr lang="en-US" altLang="zh-CN" dirty="0" smtClean="0"/>
              <a:t>888888</a:t>
            </a:r>
            <a:r>
              <a:rPr lang="en-US" altLang="zh-CN" dirty="0"/>
              <a:t>. (NKB1000-E has no default </a:t>
            </a:r>
            <a:r>
              <a:rPr lang="en-US" altLang="zh-CN" dirty="0" smtClean="0"/>
              <a:t>password)</a:t>
            </a:r>
          </a:p>
          <a:p>
            <a:pPr marL="0" indent="0">
              <a:buNone/>
            </a:pPr>
            <a:r>
              <a:rPr lang="en-US" altLang="zh-CN" dirty="0" smtClean="0"/>
              <a:t>NKB5000 </a:t>
            </a:r>
            <a:r>
              <a:rPr lang="en-US" altLang="zh-CN" dirty="0"/>
              <a:t>Default user name: </a:t>
            </a:r>
            <a:r>
              <a:rPr lang="en-US" altLang="zh-CN" dirty="0" smtClean="0"/>
              <a:t>admin; </a:t>
            </a:r>
            <a:r>
              <a:rPr lang="en-US" altLang="zh-CN" dirty="0"/>
              <a:t>Password: </a:t>
            </a:r>
            <a:r>
              <a:rPr lang="en-US" altLang="zh-CN" dirty="0" smtClean="0"/>
              <a:t>admin.</a:t>
            </a:r>
          </a:p>
          <a:p>
            <a:pPr marL="0" indent="0">
              <a:buNone/>
            </a:pPr>
            <a:endParaRPr lang="en-US" altLang="zh-CN" dirty="0"/>
          </a:p>
          <a:p>
            <a:pPr marL="0" indent="0">
              <a:buNone/>
            </a:pPr>
            <a:r>
              <a:rPr lang="en-US" altLang="zh-CN" dirty="0"/>
              <a:t>Keyboard password forgotten </a:t>
            </a:r>
            <a:r>
              <a:rPr lang="zh-CN" altLang="en-US" dirty="0" smtClean="0"/>
              <a:t>：</a:t>
            </a:r>
            <a:endParaRPr lang="zh-CN" altLang="en-US" dirty="0"/>
          </a:p>
          <a:p>
            <a:pPr marL="0" indent="0">
              <a:buNone/>
            </a:pPr>
            <a:r>
              <a:rPr lang="en-US" altLang="zh-CN" dirty="0" smtClean="0"/>
              <a:t>NKB1000  and </a:t>
            </a:r>
            <a:r>
              <a:rPr lang="en-US" altLang="zh-CN" dirty="0"/>
              <a:t>NKB1000 </a:t>
            </a:r>
            <a:r>
              <a:rPr lang="en-US" altLang="zh-CN" dirty="0" smtClean="0"/>
              <a:t>–E: You </a:t>
            </a:r>
            <a:r>
              <a:rPr lang="en-US" altLang="zh-CN" dirty="0"/>
              <a:t>can </a:t>
            </a:r>
            <a:r>
              <a:rPr lang="en-US" altLang="zh-CN" dirty="0" smtClean="0"/>
              <a:t>long press ESC </a:t>
            </a:r>
            <a:r>
              <a:rPr lang="en-US" altLang="zh-CN" dirty="0"/>
              <a:t>until the device restarts to clear the </a:t>
            </a:r>
            <a:r>
              <a:rPr lang="en-US" altLang="zh-CN" dirty="0" smtClean="0"/>
              <a:t>configuration</a:t>
            </a:r>
            <a:r>
              <a:rPr lang="en-US" altLang="zh-CN" dirty="0"/>
              <a:t>. After the NKB1000-E is restored to the factory reset, it is necessary to initialize the account and password </a:t>
            </a:r>
            <a:r>
              <a:rPr lang="en-US" altLang="zh-CN" dirty="0" smtClean="0"/>
              <a:t>first.</a:t>
            </a:r>
          </a:p>
          <a:p>
            <a:pPr marL="0" indent="0">
              <a:buNone/>
            </a:pPr>
            <a:r>
              <a:rPr lang="en-US" altLang="zh-CN" dirty="0" smtClean="0"/>
              <a:t>NKB5000/5200 :long press the three-line</a:t>
            </a:r>
            <a:r>
              <a:rPr lang="zh-CN" altLang="en-US" dirty="0" smtClean="0"/>
              <a:t>“          ”</a:t>
            </a:r>
            <a:r>
              <a:rPr lang="en-US" altLang="zh-CN" dirty="0" smtClean="0"/>
              <a:t> </a:t>
            </a:r>
            <a:r>
              <a:rPr lang="en-US" altLang="zh-CN" dirty="0"/>
              <a:t>icon for more than 15 seconds, wait for a prompt to clear the configuration, </a:t>
            </a:r>
            <a:r>
              <a:rPr lang="en-US" altLang="zh-CN" dirty="0" smtClean="0"/>
              <a:t>and press Confirm to </a:t>
            </a:r>
            <a:r>
              <a:rPr lang="en-US" altLang="zh-CN" dirty="0"/>
              <a:t>restart the device to </a:t>
            </a:r>
            <a:r>
              <a:rPr lang="en-US" altLang="zh-CN" dirty="0" smtClean="0"/>
              <a:t>finish clearing.</a:t>
            </a:r>
            <a:endParaRPr lang="zh-CN" altLang="en-US" dirty="0"/>
          </a:p>
        </p:txBody>
      </p:sp>
      <p:pic>
        <p:nvPicPr>
          <p:cNvPr id="4" name="图片 3"/>
          <p:cNvPicPr>
            <a:picLocks noChangeAspect="1"/>
          </p:cNvPicPr>
          <p:nvPr/>
        </p:nvPicPr>
        <p:blipFill>
          <a:blip r:embed="rId3"/>
          <a:stretch>
            <a:fillRect/>
          </a:stretch>
        </p:blipFill>
        <p:spPr>
          <a:xfrm>
            <a:off x="4654843" y="5129796"/>
            <a:ext cx="504992" cy="296067"/>
          </a:xfrm>
          <a:prstGeom prst="rect">
            <a:avLst/>
          </a:prstGeom>
        </p:spPr>
      </p:pic>
      <p:pic>
        <p:nvPicPr>
          <p:cNvPr id="6" name="图片 5"/>
          <p:cNvPicPr>
            <a:picLocks noChangeAspect="1"/>
          </p:cNvPicPr>
          <p:nvPr/>
        </p:nvPicPr>
        <p:blipFill>
          <a:blip r:embed="rId4"/>
          <a:stretch>
            <a:fillRect/>
          </a:stretch>
        </p:blipFill>
        <p:spPr>
          <a:xfrm>
            <a:off x="7706189" y="1401695"/>
            <a:ext cx="3962467" cy="1913606"/>
          </a:xfrm>
          <a:prstGeom prst="rect">
            <a:avLst/>
          </a:prstGeom>
        </p:spPr>
      </p:pic>
      <p:sp>
        <p:nvSpPr>
          <p:cNvPr id="7" name="文本框 6"/>
          <p:cNvSpPr txBox="1"/>
          <p:nvPr/>
        </p:nvSpPr>
        <p:spPr bwMode="auto">
          <a:xfrm>
            <a:off x="9223385" y="3363099"/>
            <a:ext cx="928074" cy="316392"/>
          </a:xfrm>
          <a:prstGeom prst="rect">
            <a:avLst/>
          </a:prstGeom>
          <a:noFill/>
          <a:ln w="9525">
            <a:noFill/>
            <a:miter lim="800000"/>
          </a:ln>
        </p:spPr>
        <p:txBody>
          <a:bodyPr wrap="none" lIns="99980" tIns="49986" rIns="99980" bIns="49986" rtlCol="0">
            <a:spAutoFit/>
          </a:bodyPr>
          <a:lstStyle/>
          <a:p>
            <a:pPr algn="ctr" defTabSz="1001395" eaLnBrk="0" hangingPunct="0"/>
            <a:r>
              <a:rPr lang="en-US" altLang="zh-CN" sz="1400" dirty="0" smtClean="0">
                <a:solidFill>
                  <a:srgbClr val="000000"/>
                </a:solidFill>
                <a:cs typeface="Arial" panose="020B0604020202020204" pitchFamily="34" charset="0"/>
              </a:rPr>
              <a:t>NKB1000</a:t>
            </a:r>
            <a:endParaRPr lang="zh-CN" altLang="en-US" sz="1400" dirty="0" smtClean="0">
              <a:solidFill>
                <a:srgbClr val="000000"/>
              </a:solidFill>
              <a:latin typeface="+mn-lt"/>
              <a:ea typeface="+mn-ea"/>
              <a:cs typeface="Arial" panose="020B0604020202020204" pitchFamily="34" charset="0"/>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6189" y="4043681"/>
            <a:ext cx="4004998" cy="1713186"/>
          </a:xfrm>
          <a:prstGeom prst="rect">
            <a:avLst/>
          </a:prstGeom>
        </p:spPr>
      </p:pic>
      <p:sp>
        <p:nvSpPr>
          <p:cNvPr id="9" name="文本框 8"/>
          <p:cNvSpPr txBox="1"/>
          <p:nvPr/>
        </p:nvSpPr>
        <p:spPr bwMode="auto">
          <a:xfrm>
            <a:off x="9017025" y="5809402"/>
            <a:ext cx="1383326" cy="316392"/>
          </a:xfrm>
          <a:prstGeom prst="rect">
            <a:avLst/>
          </a:prstGeom>
          <a:noFill/>
          <a:ln w="9525">
            <a:noFill/>
            <a:miter lim="800000"/>
          </a:ln>
        </p:spPr>
        <p:txBody>
          <a:bodyPr wrap="none" lIns="99980" tIns="49986" rIns="99980" bIns="49986" rtlCol="0">
            <a:spAutoFit/>
          </a:bodyPr>
          <a:lstStyle/>
          <a:p>
            <a:pPr algn="ctr" defTabSz="1001395" eaLnBrk="0" hangingPunct="0"/>
            <a:r>
              <a:rPr lang="en-US" altLang="zh-CN" sz="1400" dirty="0" smtClean="0">
                <a:solidFill>
                  <a:srgbClr val="000000"/>
                </a:solidFill>
                <a:cs typeface="Arial" panose="020B0604020202020204" pitchFamily="34" charset="0"/>
              </a:rPr>
              <a:t>NKB5000/5200</a:t>
            </a:r>
            <a:endParaRPr lang="zh-CN" altLang="en-US" sz="1400" dirty="0" smtClean="0">
              <a:solidFill>
                <a:srgbClr val="000000"/>
              </a:solidFill>
              <a:latin typeface="+mn-lt"/>
              <a:ea typeface="+mn-ea"/>
              <a:cs typeface="Arial" panose="020B0604020202020204" pitchFamily="34" charset="0"/>
            </a:endParaRPr>
          </a:p>
        </p:txBody>
      </p:sp>
    </p:spTree>
    <p:extLst>
      <p:ext uri="{BB962C8B-B14F-4D97-AF65-F5344CB8AC3E}">
        <p14:creationId xmlns:p14="http://schemas.microsoft.com/office/powerpoint/2010/main" val="6012975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374598"/>
            <a:ext cx="9736311" cy="601377"/>
          </a:xfrm>
        </p:spPr>
        <p:txBody>
          <a:bodyPr/>
          <a:lstStyle/>
          <a:p>
            <a:r>
              <a:rPr lang="en-US" altLang="zh-CN" sz="2800" dirty="0">
                <a:ea typeface="宋体" panose="02010600030101010101" pitchFamily="2" charset="-122"/>
              </a:rPr>
              <a:t>The EVS password </a:t>
            </a:r>
            <a:r>
              <a:rPr lang="en-US" altLang="zh-CN" sz="2800" dirty="0" smtClean="0">
                <a:ea typeface="宋体" panose="02010600030101010101" pitchFamily="2" charset="-122"/>
              </a:rPr>
              <a:t> </a:t>
            </a:r>
            <a:r>
              <a:rPr lang="en-US" altLang="zh-CN" sz="2800" dirty="0">
                <a:ea typeface="宋体" panose="02010600030101010101" pitchFamily="2" charset="-122"/>
              </a:rPr>
              <a:t>reset</a:t>
            </a:r>
            <a:endParaRPr lang="zh-CN" sz="2800" dirty="0">
              <a:ea typeface="宋体" panose="02010600030101010101" pitchFamily="2" charset="-122"/>
            </a:endParaRPr>
          </a:p>
        </p:txBody>
      </p:sp>
      <p:sp>
        <p:nvSpPr>
          <p:cNvPr id="5" name="文本占位符 2"/>
          <p:cNvSpPr>
            <a:spLocks noGrp="1"/>
          </p:cNvSpPr>
          <p:nvPr>
            <p:ph sz="quarter" idx="10"/>
          </p:nvPr>
        </p:nvSpPr>
        <p:spPr>
          <a:xfrm>
            <a:off x="648970" y="1253490"/>
            <a:ext cx="10893425" cy="5188585"/>
          </a:xfrm>
        </p:spPr>
        <p:txBody>
          <a:bodyPr>
            <a:normAutofit/>
          </a:bodyPr>
          <a:lstStyle/>
          <a:p>
            <a:pPr marL="0" indent="0">
              <a:buNone/>
            </a:pPr>
            <a:r>
              <a:rPr lang="en-US" altLang="zh-CN" b="1" dirty="0"/>
              <a:t>1</a:t>
            </a:r>
            <a:r>
              <a:rPr lang="zh-CN" altLang="en-US" b="1" dirty="0" smtClean="0"/>
              <a:t>、</a:t>
            </a:r>
            <a:r>
              <a:rPr lang="en-US" altLang="zh-CN" b="1" dirty="0"/>
              <a:t> </a:t>
            </a:r>
            <a:r>
              <a:rPr lang="en-US" altLang="zh-CN" b="1" dirty="0" smtClean="0"/>
              <a:t>EVS </a:t>
            </a:r>
            <a:r>
              <a:rPr lang="en-US" altLang="zh-CN" b="1" dirty="0"/>
              <a:t>device of </a:t>
            </a:r>
            <a:r>
              <a:rPr lang="en-US" altLang="zh-CN" b="1" dirty="0" smtClean="0"/>
              <a:t>old </a:t>
            </a:r>
            <a:r>
              <a:rPr lang="en-US" altLang="zh-CN" b="1" dirty="0"/>
              <a:t>program </a:t>
            </a:r>
            <a:r>
              <a:rPr lang="en-US" altLang="zh-CN" b="1" dirty="0" smtClean="0"/>
              <a:t>reset:</a:t>
            </a:r>
            <a:endParaRPr lang="zh-CN" altLang="en-US" b="1" dirty="0"/>
          </a:p>
          <a:p>
            <a:r>
              <a:rPr lang="en-US" altLang="zh-CN" dirty="0"/>
              <a:t>Old EVS50 and EVS70 series devices don’t support password reset on web, </a:t>
            </a:r>
            <a:r>
              <a:rPr lang="en-US" altLang="zh-CN" dirty="0" smtClean="0"/>
              <a:t>If </a:t>
            </a:r>
            <a:r>
              <a:rPr lang="en-US" altLang="zh-CN" dirty="0"/>
              <a:t>you forget password</a:t>
            </a:r>
            <a:r>
              <a:rPr lang="en-US" altLang="zh-CN" dirty="0" smtClean="0"/>
              <a:t>, </a:t>
            </a:r>
            <a:r>
              <a:rPr lang="en-US" altLang="zh-CN" dirty="0"/>
              <a:t>please </a:t>
            </a:r>
            <a:r>
              <a:rPr lang="en-US" altLang="zh-CN" dirty="0" smtClean="0"/>
              <a:t>send </a:t>
            </a:r>
            <a:r>
              <a:rPr lang="en-US" altLang="zh-CN" dirty="0"/>
              <a:t>to RMA or contact </a:t>
            </a:r>
            <a:r>
              <a:rPr lang="en-US" altLang="zh-CN" dirty="0" smtClean="0"/>
              <a:t>Dahua </a:t>
            </a:r>
            <a:r>
              <a:rPr lang="en-US" altLang="zh-CN" dirty="0"/>
              <a:t>technicians</a:t>
            </a:r>
            <a:r>
              <a:rPr lang="en-US" altLang="zh-CN" dirty="0" smtClean="0"/>
              <a:t>.</a:t>
            </a:r>
            <a:endParaRPr lang="zh-CN" altLang="zh-CN" dirty="0"/>
          </a:p>
        </p:txBody>
      </p:sp>
      <p:pic>
        <p:nvPicPr>
          <p:cNvPr id="4" name="图片 3" descr="https://s5-km-pub-std.oss-accelerate.aliyuncs.com/Data/0/oss-km-image/M5ZfYekiYsCsMd4tX2nGYAKMe6b3nXM6/image.png"/>
          <p:cNvPicPr/>
          <p:nvPr/>
        </p:nvPicPr>
        <p:blipFill>
          <a:blip r:embed="rId3">
            <a:extLst>
              <a:ext uri="{28A0092B-C50C-407E-A947-70E740481C1C}">
                <a14:useLocalDpi xmlns:a14="http://schemas.microsoft.com/office/drawing/2010/main" val="0"/>
              </a:ext>
            </a:extLst>
          </a:blip>
          <a:srcRect/>
          <a:stretch>
            <a:fillRect/>
          </a:stretch>
        </p:blipFill>
        <p:spPr bwMode="auto">
          <a:xfrm>
            <a:off x="3876262" y="2643809"/>
            <a:ext cx="4472608" cy="2633869"/>
          </a:xfrm>
          <a:prstGeom prst="rect">
            <a:avLst/>
          </a:prstGeom>
          <a:noFill/>
          <a:ln>
            <a:noFill/>
          </a:ln>
        </p:spPr>
      </p:pic>
    </p:spTree>
    <p:extLst>
      <p:ext uri="{BB962C8B-B14F-4D97-AF65-F5344CB8AC3E}">
        <p14:creationId xmlns:p14="http://schemas.microsoft.com/office/powerpoint/2010/main" val="15062439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374598"/>
            <a:ext cx="9736311" cy="601377"/>
          </a:xfrm>
        </p:spPr>
        <p:txBody>
          <a:bodyPr/>
          <a:lstStyle/>
          <a:p>
            <a:r>
              <a:rPr lang="en-US" altLang="zh-CN" sz="2800" dirty="0">
                <a:ea typeface="宋体" panose="02010600030101010101" pitchFamily="2" charset="-122"/>
              </a:rPr>
              <a:t>The EVS password </a:t>
            </a:r>
            <a:r>
              <a:rPr lang="en-US" altLang="zh-CN" sz="2800" dirty="0" smtClean="0">
                <a:ea typeface="宋体" panose="02010600030101010101" pitchFamily="2" charset="-122"/>
              </a:rPr>
              <a:t> </a:t>
            </a:r>
            <a:r>
              <a:rPr lang="en-US" altLang="zh-CN" sz="2800" dirty="0">
                <a:ea typeface="宋体" panose="02010600030101010101" pitchFamily="2" charset="-122"/>
              </a:rPr>
              <a:t>reset</a:t>
            </a:r>
            <a:endParaRPr lang="zh-CN" sz="2800" dirty="0">
              <a:ea typeface="宋体" panose="02010600030101010101" pitchFamily="2" charset="-122"/>
            </a:endParaRPr>
          </a:p>
        </p:txBody>
      </p:sp>
      <p:sp>
        <p:nvSpPr>
          <p:cNvPr id="5" name="文本占位符 2"/>
          <p:cNvSpPr>
            <a:spLocks noGrp="1"/>
          </p:cNvSpPr>
          <p:nvPr>
            <p:ph sz="quarter" idx="10"/>
          </p:nvPr>
        </p:nvSpPr>
        <p:spPr>
          <a:xfrm>
            <a:off x="648970" y="1253491"/>
            <a:ext cx="10959933" cy="4918710"/>
          </a:xfrm>
        </p:spPr>
        <p:txBody>
          <a:bodyPr>
            <a:normAutofit/>
          </a:bodyPr>
          <a:lstStyle/>
          <a:p>
            <a:pPr marL="0" indent="0">
              <a:buNone/>
            </a:pPr>
            <a:r>
              <a:rPr lang="en-US" altLang="zh-CN" b="1" dirty="0" smtClean="0"/>
              <a:t>2</a:t>
            </a:r>
            <a:r>
              <a:rPr lang="zh-CN" altLang="en-US" b="1" dirty="0" smtClean="0"/>
              <a:t>、</a:t>
            </a:r>
            <a:r>
              <a:rPr lang="en-US" altLang="zh-CN" b="1" dirty="0" smtClean="0"/>
              <a:t>EVS device of new program reset:</a:t>
            </a:r>
          </a:p>
          <a:p>
            <a:pPr marL="0" indent="0">
              <a:buNone/>
            </a:pPr>
            <a:r>
              <a:rPr lang="en-US" altLang="zh-CN" dirty="0"/>
              <a:t>Step 1: Open the login page on web </a:t>
            </a:r>
            <a:r>
              <a:rPr lang="en-US" altLang="zh-CN" dirty="0" smtClean="0"/>
              <a:t>with </a:t>
            </a:r>
            <a:r>
              <a:rPr lang="en-US" altLang="zh-CN" dirty="0"/>
              <a:t>EVS </a:t>
            </a:r>
            <a:r>
              <a:rPr lang="en-US" altLang="zh-CN" dirty="0" smtClean="0"/>
              <a:t>IP,</a:t>
            </a:r>
            <a:r>
              <a:rPr lang="en-US" altLang="zh-CN" dirty="0"/>
              <a:t> Click Forgot Password?</a:t>
            </a:r>
            <a:endParaRPr lang="zh-CN" altLang="zh-CN" dirty="0"/>
          </a:p>
          <a:p>
            <a:pPr marL="0" indent="0">
              <a:buNone/>
            </a:pPr>
            <a:r>
              <a:rPr lang="en-US" altLang="zh-CN" dirty="0"/>
              <a:t>Step </a:t>
            </a:r>
            <a:r>
              <a:rPr lang="en-US" altLang="zh-CN" dirty="0" smtClean="0"/>
              <a:t>2: If </a:t>
            </a:r>
            <a:r>
              <a:rPr lang="en-US" altLang="zh-CN" dirty="0"/>
              <a:t>you have set the reserved email before, the QR code will be displayed. </a:t>
            </a:r>
            <a:r>
              <a:rPr lang="en-US" altLang="zh-CN" dirty="0" smtClean="0"/>
              <a:t>you </a:t>
            </a:r>
            <a:r>
              <a:rPr lang="en-US" altLang="zh-CN" dirty="0"/>
              <a:t>use </a:t>
            </a:r>
            <a:r>
              <a:rPr lang="en-US" altLang="zh-CN" dirty="0" smtClean="0"/>
              <a:t>DMSS </a:t>
            </a:r>
            <a:r>
              <a:rPr lang="en-US" altLang="zh-CN" dirty="0"/>
              <a:t>to scan the QR </a:t>
            </a:r>
            <a:r>
              <a:rPr lang="en-US" altLang="zh-CN" dirty="0" smtClean="0"/>
              <a:t>Code , </a:t>
            </a:r>
            <a:r>
              <a:rPr lang="en-US" altLang="zh-CN" dirty="0"/>
              <a:t>a security code will be sent to your reserved email automatically, then input it, click next and set new password</a:t>
            </a:r>
            <a:r>
              <a:rPr lang="en-US" altLang="zh-CN" dirty="0" smtClean="0"/>
              <a:t>.</a:t>
            </a:r>
          </a:p>
          <a:p>
            <a:pPr marL="0" indent="0">
              <a:buNone/>
            </a:pPr>
            <a:r>
              <a:rPr lang="en-US" altLang="zh-CN" dirty="0"/>
              <a:t>If you have not set the reserved email before, it will let you </a:t>
            </a:r>
            <a:r>
              <a:rPr lang="en-US" altLang="zh-CN" dirty="0" smtClean="0"/>
              <a:t>to set one</a:t>
            </a:r>
            <a:r>
              <a:rPr lang="en-US" altLang="zh-CN" dirty="0"/>
              <a:t>. After you set the email address, you will get the same QR code process, enabling you to reset your password</a:t>
            </a:r>
            <a:r>
              <a:rPr lang="en-US" altLang="zh-CN" dirty="0" smtClean="0"/>
              <a:t>.</a:t>
            </a:r>
            <a:endParaRPr lang="en-US" altLang="zh-CN" b="1" dirty="0" smtClean="0"/>
          </a:p>
        </p:txBody>
      </p:sp>
      <p:pic>
        <p:nvPicPr>
          <p:cNvPr id="4" name="图片 3" descr="https://s5-km-pub-std.oss-accelerate.aliyuncs.com/Data/0/oss-km-image/TFGWzSM8TrzTQmcMHPrZhxk7G7NMwCPn/image.png"/>
          <p:cNvPicPr/>
          <p:nvPr/>
        </p:nvPicPr>
        <p:blipFill>
          <a:blip r:embed="rId3">
            <a:extLst>
              <a:ext uri="{28A0092B-C50C-407E-A947-70E740481C1C}">
                <a14:useLocalDpi xmlns:a14="http://schemas.microsoft.com/office/drawing/2010/main" val="0"/>
              </a:ext>
            </a:extLst>
          </a:blip>
          <a:srcRect/>
          <a:stretch>
            <a:fillRect/>
          </a:stretch>
        </p:blipFill>
        <p:spPr bwMode="auto">
          <a:xfrm>
            <a:off x="849842" y="4439960"/>
            <a:ext cx="2768001" cy="1453944"/>
          </a:xfrm>
          <a:prstGeom prst="rect">
            <a:avLst/>
          </a:prstGeom>
          <a:noFill/>
          <a:ln>
            <a:noFill/>
          </a:ln>
        </p:spPr>
      </p:pic>
      <p:pic>
        <p:nvPicPr>
          <p:cNvPr id="6" name="图片 5" descr="https://s5-km-pub-std.oss-accelerate.aliyuncs.com/Data/0/oss-km-image/m3WXnMEsFnxKxf3i6YACtMajBeR3R6F6/image.png"/>
          <p:cNvPicPr/>
          <p:nvPr/>
        </p:nvPicPr>
        <p:blipFill>
          <a:blip r:embed="rId4">
            <a:extLst>
              <a:ext uri="{28A0092B-C50C-407E-A947-70E740481C1C}">
                <a14:useLocalDpi xmlns:a14="http://schemas.microsoft.com/office/drawing/2010/main" val="0"/>
              </a:ext>
            </a:extLst>
          </a:blip>
          <a:srcRect/>
          <a:stretch>
            <a:fillRect/>
          </a:stretch>
        </p:blipFill>
        <p:spPr bwMode="auto">
          <a:xfrm>
            <a:off x="4514874" y="4156407"/>
            <a:ext cx="2969291" cy="2095984"/>
          </a:xfrm>
          <a:prstGeom prst="rect">
            <a:avLst/>
          </a:prstGeom>
          <a:noFill/>
          <a:ln>
            <a:noFill/>
          </a:ln>
        </p:spPr>
      </p:pic>
      <p:pic>
        <p:nvPicPr>
          <p:cNvPr id="7" name="图片 6" descr="https://s5-km-pub-std.oss-accelerate.aliyuncs.com/Data/0/oss-km-image/Yn87AQ5TAjFxrRDzs53W3BCtdQBsTBRB/image.png"/>
          <p:cNvPicPr/>
          <p:nvPr/>
        </p:nvPicPr>
        <p:blipFill>
          <a:blip r:embed="rId5">
            <a:extLst>
              <a:ext uri="{28A0092B-C50C-407E-A947-70E740481C1C}">
                <a14:useLocalDpi xmlns:a14="http://schemas.microsoft.com/office/drawing/2010/main" val="0"/>
              </a:ext>
            </a:extLst>
          </a:blip>
          <a:srcRect/>
          <a:stretch>
            <a:fillRect/>
          </a:stretch>
        </p:blipFill>
        <p:spPr bwMode="auto">
          <a:xfrm>
            <a:off x="8171146" y="4365806"/>
            <a:ext cx="2861287" cy="1677186"/>
          </a:xfrm>
          <a:prstGeom prst="rect">
            <a:avLst/>
          </a:prstGeom>
          <a:noFill/>
          <a:ln>
            <a:noFill/>
          </a:ln>
        </p:spPr>
      </p:pic>
    </p:spTree>
    <p:extLst>
      <p:ext uri="{BB962C8B-B14F-4D97-AF65-F5344CB8AC3E}">
        <p14:creationId xmlns:p14="http://schemas.microsoft.com/office/powerpoint/2010/main" val="30322794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374598"/>
            <a:ext cx="9736311" cy="601377"/>
          </a:xfrm>
        </p:spPr>
        <p:txBody>
          <a:bodyPr/>
          <a:lstStyle/>
          <a:p>
            <a:r>
              <a:rPr lang="en-US" altLang="zh-CN" sz="2800" dirty="0">
                <a:solidFill>
                  <a:schemeClr val="tx1"/>
                </a:solidFill>
                <a:ea typeface="宋体" panose="02010600030101010101" pitchFamily="2" charset="-122"/>
              </a:rPr>
              <a:t>The </a:t>
            </a:r>
            <a:r>
              <a:rPr lang="en-US" altLang="zh-CN" sz="2800" dirty="0" smtClean="0">
                <a:solidFill>
                  <a:schemeClr val="tx1"/>
                </a:solidFill>
                <a:ea typeface="宋体" panose="02010600030101010101" pitchFamily="2" charset="-122"/>
              </a:rPr>
              <a:t>IVSS </a:t>
            </a:r>
            <a:r>
              <a:rPr lang="en-US" altLang="zh-CN" sz="2800" dirty="0">
                <a:solidFill>
                  <a:schemeClr val="tx1"/>
                </a:solidFill>
                <a:ea typeface="宋体" panose="02010600030101010101" pitchFamily="2" charset="-122"/>
              </a:rPr>
              <a:t>password </a:t>
            </a:r>
            <a:r>
              <a:rPr lang="en-US" altLang="zh-CN" sz="2800" dirty="0" smtClean="0">
                <a:solidFill>
                  <a:schemeClr val="tx1"/>
                </a:solidFill>
                <a:ea typeface="宋体" panose="02010600030101010101" pitchFamily="2" charset="-122"/>
              </a:rPr>
              <a:t> reset</a:t>
            </a:r>
            <a:endParaRPr lang="zh-CN" sz="2800" dirty="0">
              <a:solidFill>
                <a:schemeClr val="tx1"/>
              </a:solidFill>
              <a:ea typeface="宋体" panose="02010600030101010101" pitchFamily="2" charset="-122"/>
            </a:endParaRPr>
          </a:p>
        </p:txBody>
      </p:sp>
      <p:sp>
        <p:nvSpPr>
          <p:cNvPr id="5" name="文本占位符 2"/>
          <p:cNvSpPr>
            <a:spLocks noGrp="1"/>
          </p:cNvSpPr>
          <p:nvPr>
            <p:ph sz="quarter" idx="10"/>
          </p:nvPr>
        </p:nvSpPr>
        <p:spPr>
          <a:xfrm>
            <a:off x="648970" y="1253491"/>
            <a:ext cx="10959933" cy="4918710"/>
          </a:xfrm>
        </p:spPr>
        <p:txBody>
          <a:bodyPr>
            <a:normAutofit/>
          </a:bodyPr>
          <a:lstStyle/>
          <a:p>
            <a:pPr marL="0" indent="0">
              <a:buNone/>
            </a:pPr>
            <a:r>
              <a:rPr lang="en-US" altLang="zh-CN" dirty="0"/>
              <a:t>IVSS Preparation: Connect the keyboard and monitor to the IVSS</a:t>
            </a:r>
            <a:endParaRPr lang="en-US" altLang="zh-CN" b="1" dirty="0"/>
          </a:p>
          <a:p>
            <a:pPr marL="0" indent="0">
              <a:buNone/>
            </a:pPr>
            <a:r>
              <a:rPr lang="en-US" altLang="zh-CN" dirty="0" smtClean="0"/>
              <a:t>Step </a:t>
            </a:r>
            <a:r>
              <a:rPr lang="en-US" altLang="zh-CN" dirty="0"/>
              <a:t>1</a:t>
            </a:r>
            <a:r>
              <a:rPr lang="en-US" altLang="zh-CN" dirty="0" smtClean="0"/>
              <a:t>:</a:t>
            </a:r>
            <a:r>
              <a:rPr lang="en-US" altLang="zh-CN" dirty="0"/>
              <a:t> After IVSS is </a:t>
            </a:r>
            <a:r>
              <a:rPr lang="en-US" altLang="zh-CN" dirty="0" smtClean="0"/>
              <a:t>powered </a:t>
            </a:r>
            <a:r>
              <a:rPr lang="en-US" altLang="zh-CN" dirty="0"/>
              <a:t>on, keep pressing the keyboard * key until the menu appears</a:t>
            </a:r>
            <a:r>
              <a:rPr lang="en-US" altLang="zh-CN" dirty="0" smtClean="0"/>
              <a:t>, </a:t>
            </a:r>
            <a:r>
              <a:rPr lang="en-US" altLang="zh-CN" dirty="0"/>
              <a:t>select Rescue Mode</a:t>
            </a:r>
            <a:endParaRPr lang="zh-CN" altLang="zh-CN" dirty="0"/>
          </a:p>
          <a:p>
            <a:pPr marL="0" indent="0">
              <a:buNone/>
            </a:pPr>
            <a:endParaRPr lang="en-US" altLang="zh-CN" dirty="0" smtClean="0"/>
          </a:p>
          <a:p>
            <a:pPr marL="0" indent="0">
              <a:buNone/>
            </a:pPr>
            <a:endParaRPr lang="en-US" altLang="zh-CN" dirty="0" smtClean="0"/>
          </a:p>
          <a:p>
            <a:pPr marL="0" indent="0">
              <a:buNone/>
            </a:pPr>
            <a:endParaRPr lang="en-US" altLang="zh-CN" dirty="0"/>
          </a:p>
          <a:p>
            <a:pPr marL="0" indent="0">
              <a:buNone/>
            </a:pPr>
            <a:r>
              <a:rPr lang="en-US" altLang="zh-CN" dirty="0"/>
              <a:t>Step 2: Enter the following menu, select [2] </a:t>
            </a:r>
            <a:r>
              <a:rPr lang="en-US" altLang="zh-CN" dirty="0" smtClean="0"/>
              <a:t>to clear </a:t>
            </a:r>
            <a:r>
              <a:rPr lang="en-US" altLang="zh-CN" dirty="0"/>
              <a:t>data, then press Enter to restart the </a:t>
            </a:r>
            <a:r>
              <a:rPr lang="en-US" altLang="zh-CN" dirty="0" smtClean="0"/>
              <a:t>device.</a:t>
            </a:r>
            <a:r>
              <a:rPr lang="en-US" altLang="zh-CN" dirty="0"/>
              <a:t> After the device restarts, Following the system reboot, proceed to reset the password.</a:t>
            </a:r>
            <a:r>
              <a:rPr lang="en-US" altLang="zh-CN" dirty="0" smtClean="0">
                <a:solidFill>
                  <a:srgbClr val="FFC000"/>
                </a:solidFill>
              </a:rPr>
              <a:t>.</a:t>
            </a:r>
            <a:endParaRPr lang="zh-CN" altLang="zh-CN" dirty="0">
              <a:solidFill>
                <a:srgbClr val="FFC000"/>
              </a:solidFill>
            </a:endParaRPr>
          </a:p>
          <a:p>
            <a:pPr marL="0" lvl="0" indent="0">
              <a:buNone/>
            </a:pPr>
            <a:endParaRPr lang="zh-CN" altLang="zh-CN" dirty="0"/>
          </a:p>
          <a:p>
            <a:pPr marL="0" indent="0">
              <a:buNone/>
            </a:pPr>
            <a:endParaRPr lang="zh-CN" altLang="zh-CN" dirty="0"/>
          </a:p>
        </p:txBody>
      </p:sp>
      <p:pic>
        <p:nvPicPr>
          <p:cNvPr id="3" name="图片 2"/>
          <p:cNvPicPr>
            <a:picLocks noChangeAspect="1"/>
          </p:cNvPicPr>
          <p:nvPr/>
        </p:nvPicPr>
        <p:blipFill>
          <a:blip r:embed="rId3"/>
          <a:stretch>
            <a:fillRect/>
          </a:stretch>
        </p:blipFill>
        <p:spPr>
          <a:xfrm>
            <a:off x="4475366" y="4556603"/>
            <a:ext cx="2404609" cy="1615597"/>
          </a:xfrm>
          <a:prstGeom prst="rect">
            <a:avLst/>
          </a:prstGeom>
        </p:spPr>
      </p:pic>
      <p:pic>
        <p:nvPicPr>
          <p:cNvPr id="10" name="图片 9"/>
          <p:cNvPicPr>
            <a:picLocks noChangeAspect="1"/>
          </p:cNvPicPr>
          <p:nvPr/>
        </p:nvPicPr>
        <p:blipFill>
          <a:blip r:embed="rId4"/>
          <a:stretch>
            <a:fillRect/>
          </a:stretch>
        </p:blipFill>
        <p:spPr>
          <a:xfrm>
            <a:off x="2608191" y="2241385"/>
            <a:ext cx="7041490" cy="1242168"/>
          </a:xfrm>
          <a:prstGeom prst="rect">
            <a:avLst/>
          </a:prstGeom>
        </p:spPr>
      </p:pic>
    </p:spTree>
    <p:extLst>
      <p:ext uri="{BB962C8B-B14F-4D97-AF65-F5344CB8AC3E}">
        <p14:creationId xmlns:p14="http://schemas.microsoft.com/office/powerpoint/2010/main" val="2891291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87857" y="2883241"/>
            <a:ext cx="834175" cy="1072537"/>
            <a:chOff x="1469260" y="2749227"/>
            <a:chExt cx="1481667" cy="1905046"/>
          </a:xfrm>
        </p:grpSpPr>
        <p:sp>
          <p:nvSpPr>
            <p:cNvPr id="31" name="文本框 16"/>
            <p:cNvSpPr txBox="1"/>
            <p:nvPr/>
          </p:nvSpPr>
          <p:spPr>
            <a:xfrm>
              <a:off x="1943276" y="2811188"/>
              <a:ext cx="510116" cy="1209288"/>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a:solidFill>
                    <a:schemeClr val="bg2">
                      <a:lumMod val="75000"/>
                    </a:schemeClr>
                  </a:solidFill>
                  <a:sym typeface="Calibri" panose="020F0502020204030204" charset="0"/>
                </a:rPr>
                <a:t>1</a:t>
              </a:r>
            </a:p>
          </p:txBody>
        </p:sp>
        <p:sp>
          <p:nvSpPr>
            <p:cNvPr id="32" name="圆角矩形 1"/>
            <p:cNvSpPr/>
            <p:nvPr/>
          </p:nvSpPr>
          <p:spPr>
            <a:xfrm>
              <a:off x="1693852" y="2749227"/>
              <a:ext cx="1031171" cy="1341107"/>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2">
                <a:lumMod val="75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30" name="直接连接符 29"/>
            <p:cNvCxnSpPr/>
            <p:nvPr/>
          </p:nvCxnSpPr>
          <p:spPr>
            <a:xfrm>
              <a:off x="1469260" y="4654273"/>
              <a:ext cx="1481667" cy="0"/>
            </a:xfrm>
            <a:prstGeom prst="line">
              <a:avLst/>
            </a:prstGeom>
            <a:ln>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3548947" y="2882805"/>
            <a:ext cx="834175" cy="1072537"/>
            <a:chOff x="3230497" y="2747338"/>
            <a:chExt cx="834175" cy="1072537"/>
          </a:xfrm>
        </p:grpSpPr>
        <p:sp>
          <p:nvSpPr>
            <p:cNvPr id="57" name="文本框 16"/>
            <p:cNvSpPr txBox="1"/>
            <p:nvPr/>
          </p:nvSpPr>
          <p:spPr>
            <a:xfrm>
              <a:off x="3497367" y="2765289"/>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chemeClr val="bg2">
                      <a:lumMod val="75000"/>
                    </a:schemeClr>
                  </a:solidFill>
                  <a:sym typeface="Calibri" panose="020F0502020204030204" charset="0"/>
                </a:rPr>
                <a:t>2</a:t>
              </a:r>
            </a:p>
          </p:txBody>
        </p:sp>
        <p:sp>
          <p:nvSpPr>
            <p:cNvPr id="58" name="圆角矩形 1"/>
            <p:cNvSpPr/>
            <p:nvPr/>
          </p:nvSpPr>
          <p:spPr>
            <a:xfrm>
              <a:off x="3356942" y="2747338"/>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2">
                <a:lumMod val="75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59" name="直接连接符 58"/>
            <p:cNvCxnSpPr/>
            <p:nvPr/>
          </p:nvCxnSpPr>
          <p:spPr>
            <a:xfrm>
              <a:off x="3230497" y="3819875"/>
              <a:ext cx="834175"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9897905" y="2863401"/>
            <a:ext cx="834175" cy="1072537"/>
            <a:chOff x="8451670" y="2830873"/>
            <a:chExt cx="834175" cy="1072537"/>
          </a:xfrm>
        </p:grpSpPr>
        <p:sp>
          <p:nvSpPr>
            <p:cNvPr id="66" name="文本框 16"/>
            <p:cNvSpPr txBox="1"/>
            <p:nvPr/>
          </p:nvSpPr>
          <p:spPr>
            <a:xfrm>
              <a:off x="8718540" y="2848824"/>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chemeClr val="bg1">
                      <a:lumMod val="50000"/>
                    </a:schemeClr>
                  </a:solidFill>
                  <a:sym typeface="Calibri" panose="020F0502020204030204" charset="0"/>
                </a:rPr>
                <a:t>5</a:t>
              </a:r>
              <a:endParaRPr lang="zh-CN" altLang="en-US" sz="3200" dirty="0">
                <a:solidFill>
                  <a:schemeClr val="bg1">
                    <a:lumMod val="50000"/>
                  </a:schemeClr>
                </a:solidFill>
                <a:sym typeface="Calibri" panose="020F0502020204030204" charset="0"/>
              </a:endParaRPr>
            </a:p>
          </p:txBody>
        </p:sp>
        <p:sp>
          <p:nvSpPr>
            <p:cNvPr id="67" name="圆角矩形 1"/>
            <p:cNvSpPr/>
            <p:nvPr/>
          </p:nvSpPr>
          <p:spPr>
            <a:xfrm>
              <a:off x="8578115" y="2830873"/>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1">
                <a:lumMod val="50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68" name="直接连接符 67"/>
            <p:cNvCxnSpPr/>
            <p:nvPr/>
          </p:nvCxnSpPr>
          <p:spPr>
            <a:xfrm>
              <a:off x="8451670" y="3903410"/>
              <a:ext cx="834175"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7766791" y="2863401"/>
            <a:ext cx="834175" cy="1072537"/>
            <a:chOff x="6733018" y="2798100"/>
            <a:chExt cx="834175" cy="1072537"/>
          </a:xfrm>
        </p:grpSpPr>
        <p:sp>
          <p:nvSpPr>
            <p:cNvPr id="28" name="文本框 16"/>
            <p:cNvSpPr txBox="1"/>
            <p:nvPr/>
          </p:nvSpPr>
          <p:spPr>
            <a:xfrm>
              <a:off x="6999888" y="2816051"/>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rgbClr val="C00000"/>
                  </a:solidFill>
                  <a:sym typeface="Calibri" panose="020F0502020204030204" charset="0"/>
                </a:rPr>
                <a:t>4</a:t>
              </a:r>
            </a:p>
          </p:txBody>
        </p:sp>
        <p:sp>
          <p:nvSpPr>
            <p:cNvPr id="29" name="圆角矩形 1"/>
            <p:cNvSpPr/>
            <p:nvPr/>
          </p:nvSpPr>
          <p:spPr>
            <a:xfrm>
              <a:off x="6859463" y="2798100"/>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rgbClr val="C00000"/>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33" name="直接连接符 32"/>
            <p:cNvCxnSpPr/>
            <p:nvPr/>
          </p:nvCxnSpPr>
          <p:spPr>
            <a:xfrm>
              <a:off x="6733018" y="3870637"/>
              <a:ext cx="834175"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5575681" y="2863401"/>
            <a:ext cx="834175" cy="1072537"/>
            <a:chOff x="4971781" y="2780149"/>
            <a:chExt cx="834175" cy="1072537"/>
          </a:xfrm>
        </p:grpSpPr>
        <p:sp>
          <p:nvSpPr>
            <p:cNvPr id="35" name="文本框 16"/>
            <p:cNvSpPr txBox="1"/>
            <p:nvPr/>
          </p:nvSpPr>
          <p:spPr>
            <a:xfrm>
              <a:off x="5238651" y="2798100"/>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chemeClr val="bg2">
                      <a:lumMod val="75000"/>
                    </a:schemeClr>
                  </a:solidFill>
                  <a:sym typeface="Calibri" panose="020F0502020204030204" charset="0"/>
                </a:rPr>
                <a:t>3</a:t>
              </a:r>
            </a:p>
          </p:txBody>
        </p:sp>
        <p:sp>
          <p:nvSpPr>
            <p:cNvPr id="36" name="圆角矩形 1"/>
            <p:cNvSpPr/>
            <p:nvPr/>
          </p:nvSpPr>
          <p:spPr>
            <a:xfrm>
              <a:off x="5098226" y="2780149"/>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2">
                <a:lumMod val="75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37" name="直接连接符 36"/>
            <p:cNvCxnSpPr/>
            <p:nvPr/>
          </p:nvCxnSpPr>
          <p:spPr>
            <a:xfrm>
              <a:off x="4971781" y="3852686"/>
              <a:ext cx="834175" cy="0"/>
            </a:xfrm>
            <a:prstGeom prst="line">
              <a:avLst/>
            </a:prstGeom>
            <a:ln>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8" name="文本框 37"/>
          <p:cNvSpPr txBox="1"/>
          <p:nvPr/>
        </p:nvSpPr>
        <p:spPr>
          <a:xfrm>
            <a:off x="860416" y="4216400"/>
            <a:ext cx="2075815" cy="1175706"/>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smtClean="0">
                <a:solidFill>
                  <a:schemeClr val="bg1">
                    <a:lumMod val="50000"/>
                  </a:schemeClr>
                </a:solidFill>
                <a:sym typeface="Calibri" panose="020F0502020204030204" charset="0"/>
              </a:rPr>
              <a:t>Initialization </a:t>
            </a:r>
            <a:r>
              <a:rPr lang="en-US" altLang="zh-CN" b="0" dirty="0">
                <a:solidFill>
                  <a:schemeClr val="bg1">
                    <a:lumMod val="50000"/>
                  </a:schemeClr>
                </a:solidFill>
                <a:sym typeface="Calibri" panose="020F0502020204030204" charset="0"/>
              </a:rPr>
              <a:t>function </a:t>
            </a:r>
            <a:r>
              <a:rPr lang="en-US" altLang="zh-CN" b="0" dirty="0" smtClean="0">
                <a:solidFill>
                  <a:schemeClr val="bg1">
                    <a:lumMod val="50000"/>
                  </a:schemeClr>
                </a:solidFill>
                <a:sym typeface="Calibri" panose="020F0502020204030204" charset="0"/>
              </a:rPr>
              <a:t>introduction</a:t>
            </a:r>
            <a:endParaRPr lang="zh-CN" altLang="en-US" b="0" dirty="0" smtClean="0">
              <a:solidFill>
                <a:schemeClr val="bg1">
                  <a:lumMod val="50000"/>
                </a:schemeClr>
              </a:solidFill>
              <a:sym typeface="Calibri" panose="020F0502020204030204" charset="0"/>
            </a:endParaRPr>
          </a:p>
        </p:txBody>
      </p:sp>
      <p:sp>
        <p:nvSpPr>
          <p:cNvPr id="39" name="文本框 38"/>
          <p:cNvSpPr txBox="1"/>
          <p:nvPr/>
        </p:nvSpPr>
        <p:spPr>
          <a:xfrm>
            <a:off x="2936240" y="4216400"/>
            <a:ext cx="2079625" cy="1200329"/>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a:solidFill>
                  <a:schemeClr val="bg1">
                    <a:lumMod val="50000"/>
                  </a:schemeClr>
                </a:solidFill>
                <a:sym typeface="Calibri" panose="020F0502020204030204" charset="0"/>
              </a:rPr>
              <a:t>Password reset for front-end devices</a:t>
            </a:r>
            <a:endParaRPr lang="zh-CN" altLang="en-US" b="0" dirty="0">
              <a:solidFill>
                <a:schemeClr val="bg1">
                  <a:lumMod val="50000"/>
                </a:schemeClr>
              </a:solidFill>
              <a:sym typeface="Calibri" panose="020F0502020204030204" charset="0"/>
            </a:endParaRPr>
          </a:p>
        </p:txBody>
      </p:sp>
      <p:sp>
        <p:nvSpPr>
          <p:cNvPr id="40" name="文本框 39"/>
          <p:cNvSpPr txBox="1"/>
          <p:nvPr/>
        </p:nvSpPr>
        <p:spPr>
          <a:xfrm>
            <a:off x="5015865" y="4216400"/>
            <a:ext cx="1965960" cy="1200329"/>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smtClean="0">
                <a:solidFill>
                  <a:schemeClr val="bg1">
                    <a:lumMod val="50000"/>
                  </a:schemeClr>
                </a:solidFill>
                <a:sym typeface="Calibri" panose="020F0502020204030204" charset="0"/>
              </a:rPr>
              <a:t>Password </a:t>
            </a:r>
            <a:r>
              <a:rPr lang="en-US" altLang="zh-CN" b="0" dirty="0">
                <a:solidFill>
                  <a:schemeClr val="bg1">
                    <a:lumMod val="50000"/>
                  </a:schemeClr>
                </a:solidFill>
                <a:sym typeface="Calibri" panose="020F0502020204030204" charset="0"/>
              </a:rPr>
              <a:t>reset for storage devices</a:t>
            </a:r>
            <a:endParaRPr lang="zh-CN" altLang="en-US" b="0" dirty="0">
              <a:solidFill>
                <a:schemeClr val="bg1">
                  <a:lumMod val="50000"/>
                </a:schemeClr>
              </a:solidFill>
              <a:sym typeface="Calibri" panose="020F0502020204030204" charset="0"/>
            </a:endParaRPr>
          </a:p>
        </p:txBody>
      </p:sp>
      <p:sp>
        <p:nvSpPr>
          <p:cNvPr id="41" name="文本框 40"/>
          <p:cNvSpPr txBox="1"/>
          <p:nvPr/>
        </p:nvSpPr>
        <p:spPr>
          <a:xfrm>
            <a:off x="7196296" y="4216399"/>
            <a:ext cx="2079625" cy="1200329"/>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a:solidFill>
                  <a:schemeClr val="bg1">
                    <a:lumMod val="50000"/>
                  </a:schemeClr>
                </a:solidFill>
                <a:sym typeface="Calibri" panose="020F0502020204030204" charset="0"/>
              </a:rPr>
              <a:t>Password reset for intelligent building devices</a:t>
            </a:r>
            <a:endParaRPr lang="zh-CN" altLang="en-US" b="0" dirty="0">
              <a:solidFill>
                <a:schemeClr val="bg1">
                  <a:lumMod val="50000"/>
                </a:schemeClr>
              </a:solidFill>
              <a:sym typeface="Calibri" panose="020F0502020204030204" charset="0"/>
            </a:endParaRPr>
          </a:p>
        </p:txBody>
      </p:sp>
      <p:sp>
        <p:nvSpPr>
          <p:cNvPr id="42" name="文本框 41"/>
          <p:cNvSpPr txBox="1"/>
          <p:nvPr/>
        </p:nvSpPr>
        <p:spPr>
          <a:xfrm>
            <a:off x="9302802" y="4216399"/>
            <a:ext cx="2024380" cy="830997"/>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a:solidFill>
                  <a:schemeClr val="bg1">
                    <a:lumMod val="50000"/>
                  </a:schemeClr>
                </a:solidFill>
                <a:sym typeface="Calibri" panose="020F0502020204030204" charset="0"/>
              </a:rPr>
              <a:t>Password reset for other devices</a:t>
            </a:r>
            <a:endParaRPr lang="zh-CN" altLang="en-US" b="0" dirty="0">
              <a:solidFill>
                <a:schemeClr val="bg1">
                  <a:lumMod val="50000"/>
                </a:schemeClr>
              </a:solidFill>
              <a:sym typeface="Calibri" panose="020F0502020204030204" charset="0"/>
            </a:endParaRPr>
          </a:p>
        </p:txBody>
      </p:sp>
    </p:spTree>
    <p:extLst>
      <p:ext uri="{BB962C8B-B14F-4D97-AF65-F5344CB8AC3E}">
        <p14:creationId xmlns:p14="http://schemas.microsoft.com/office/powerpoint/2010/main" val="24011900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420318"/>
            <a:ext cx="9736311" cy="601377"/>
          </a:xfrm>
        </p:spPr>
        <p:txBody>
          <a:bodyPr/>
          <a:lstStyle/>
          <a:p>
            <a:r>
              <a:rPr lang="en-US" altLang="zh-CN" sz="2800" dirty="0">
                <a:ea typeface="宋体" panose="02010600030101010101" pitchFamily="2" charset="-122"/>
              </a:rPr>
              <a:t>P</a:t>
            </a:r>
            <a:r>
              <a:rPr lang="en-US" altLang="zh-CN" sz="2800" dirty="0" smtClean="0">
                <a:ea typeface="宋体" panose="02010600030101010101" pitchFamily="2" charset="-122"/>
              </a:rPr>
              <a:t>assword </a:t>
            </a:r>
            <a:r>
              <a:rPr lang="en-US" altLang="zh-CN" sz="2800" dirty="0">
                <a:ea typeface="宋体" panose="02010600030101010101" pitchFamily="2" charset="-122"/>
              </a:rPr>
              <a:t>reset for VDP devices </a:t>
            </a:r>
            <a:endParaRPr lang="zh-CN" altLang="en-US" sz="2800" dirty="0">
              <a:ea typeface="宋体" panose="02010600030101010101" pitchFamily="2" charset="-122"/>
            </a:endParaRPr>
          </a:p>
        </p:txBody>
      </p:sp>
      <p:sp>
        <p:nvSpPr>
          <p:cNvPr id="3" name="文本占位符 2"/>
          <p:cNvSpPr>
            <a:spLocks noGrp="1"/>
          </p:cNvSpPr>
          <p:nvPr>
            <p:ph sz="quarter" idx="10"/>
          </p:nvPr>
        </p:nvSpPr>
        <p:spPr>
          <a:xfrm>
            <a:off x="649605" y="1219835"/>
            <a:ext cx="10893425" cy="5250180"/>
          </a:xfrm>
        </p:spPr>
        <p:txBody>
          <a:bodyPr>
            <a:normAutofit/>
          </a:bodyPr>
          <a:lstStyle/>
          <a:p>
            <a:pPr marL="0" indent="0">
              <a:buNone/>
            </a:pPr>
            <a:r>
              <a:rPr lang="en-US" altLang="zh-CN" b="1" dirty="0" smtClean="0">
                <a:sym typeface="+mn-ea"/>
              </a:rPr>
              <a:t>1. Password reset by reset button</a:t>
            </a:r>
          </a:p>
          <a:p>
            <a:pPr marL="0" indent="0">
              <a:buNone/>
            </a:pPr>
            <a:r>
              <a:rPr lang="en-US" altLang="zh-CN" sz="1600" dirty="0" smtClean="0"/>
              <a:t>1</a:t>
            </a:r>
            <a:r>
              <a:rPr lang="zh-CN" altLang="en-US" sz="1600" dirty="0" smtClean="0"/>
              <a:t>）</a:t>
            </a:r>
            <a:r>
              <a:rPr lang="en-US" altLang="zh-CN" sz="1600" dirty="0" smtClean="0"/>
              <a:t>If the device supports </a:t>
            </a:r>
            <a:r>
              <a:rPr lang="en-US" altLang="zh-CN" sz="1600" dirty="0"/>
              <a:t>initialization, and can be reset through the WEB or </a:t>
            </a:r>
            <a:r>
              <a:rPr lang="en-US" altLang="zh-CN" sz="1600" dirty="0" smtClean="0"/>
              <a:t>tools. </a:t>
            </a:r>
            <a:r>
              <a:rPr lang="en-US" altLang="zh-CN" sz="1600" dirty="0"/>
              <a:t>The reset </a:t>
            </a:r>
            <a:r>
              <a:rPr lang="en-US" altLang="zh-CN" sz="1600" dirty="0" smtClean="0"/>
              <a:t>process </a:t>
            </a:r>
            <a:r>
              <a:rPr lang="en-US" altLang="zh-CN" sz="1600" dirty="0"/>
              <a:t>is the same as that of IPC. Please refer to the IPC reset </a:t>
            </a:r>
            <a:r>
              <a:rPr lang="en-US" altLang="zh-CN" sz="1600" dirty="0" smtClean="0"/>
              <a:t>part </a:t>
            </a:r>
            <a:r>
              <a:rPr lang="en-US" altLang="zh-CN" sz="1600" dirty="0"/>
              <a:t>for </a:t>
            </a:r>
            <a:r>
              <a:rPr lang="en-US" altLang="zh-CN" sz="1600" dirty="0" smtClean="0"/>
              <a:t>details.</a:t>
            </a:r>
          </a:p>
          <a:p>
            <a:pPr marL="0" indent="0">
              <a:buNone/>
            </a:pPr>
            <a:r>
              <a:rPr lang="en-US" altLang="zh-CN" sz="1600" dirty="0" smtClean="0"/>
              <a:t>2</a:t>
            </a:r>
            <a:r>
              <a:rPr lang="zh-CN" altLang="en-US" sz="1600" dirty="0" smtClean="0"/>
              <a:t>）</a:t>
            </a:r>
            <a:r>
              <a:rPr lang="en-US" altLang="zh-CN" sz="1600" dirty="0" smtClean="0"/>
              <a:t>If the device does not </a:t>
            </a:r>
            <a:r>
              <a:rPr lang="en-US" altLang="zh-CN" sz="1600" dirty="0"/>
              <a:t>support initialization or has not set up</a:t>
            </a:r>
            <a:r>
              <a:rPr lang="en-US" altLang="zh-CN" sz="1600" dirty="0" smtClean="0"/>
              <a:t> the reserved mailbox, you can try </a:t>
            </a:r>
            <a:r>
              <a:rPr lang="en-US" altLang="zh-CN" sz="1600" dirty="0"/>
              <a:t>hardware </a:t>
            </a:r>
            <a:r>
              <a:rPr lang="en-US" altLang="zh-CN" sz="1600" dirty="0" smtClean="0"/>
              <a:t>reset </a:t>
            </a:r>
            <a:r>
              <a:rPr lang="en-US" altLang="zh-CN" sz="1600" dirty="0"/>
              <a:t>or </a:t>
            </a:r>
            <a:r>
              <a:rPr lang="en-US" altLang="zh-CN" sz="1600" dirty="0" smtClean="0"/>
              <a:t>serial </a:t>
            </a:r>
            <a:r>
              <a:rPr lang="en-US" altLang="zh-CN" sz="1600" dirty="0"/>
              <a:t>port </a:t>
            </a:r>
            <a:r>
              <a:rPr lang="en-US" altLang="zh-CN" sz="1600" dirty="0" smtClean="0"/>
              <a:t>to clear configuration.</a:t>
            </a:r>
          </a:p>
          <a:p>
            <a:pPr marL="0" indent="0">
              <a:buNone/>
            </a:pPr>
            <a:r>
              <a:rPr lang="en-US" altLang="zh-CN" sz="1600" dirty="0"/>
              <a:t> </a:t>
            </a:r>
            <a:r>
              <a:rPr lang="en-US" altLang="zh-CN" sz="1600" dirty="0" smtClean="0"/>
              <a:t>a. In </a:t>
            </a:r>
            <a:r>
              <a:rPr lang="en-US" altLang="zh-CN" sz="1600" dirty="0"/>
              <a:t>general, there is </a:t>
            </a:r>
            <a:r>
              <a:rPr lang="en-US" altLang="zh-CN" sz="1600" dirty="0">
                <a:solidFill>
                  <a:srgbClr val="0070C0"/>
                </a:solidFill>
              </a:rPr>
              <a:t>a reset button</a:t>
            </a:r>
            <a:r>
              <a:rPr lang="en-US" altLang="zh-CN" sz="1600" dirty="0"/>
              <a:t> on the </a:t>
            </a:r>
            <a:r>
              <a:rPr lang="en-US" altLang="zh-CN" sz="1600" dirty="0" smtClean="0"/>
              <a:t>device </a:t>
            </a:r>
            <a:r>
              <a:rPr lang="en-US" altLang="zh-CN" sz="1600" dirty="0"/>
              <a:t>rear panel. When the device is powering on, </a:t>
            </a:r>
            <a:r>
              <a:rPr lang="en-US" altLang="zh-CN" sz="1600" b="1" dirty="0"/>
              <a:t>Press and hold the button for several seconds to reset to factory settings. </a:t>
            </a:r>
            <a:r>
              <a:rPr lang="en-US" altLang="zh-CN" sz="1600" dirty="0"/>
              <a:t>You can check if this model has a reset button by looking at the </a:t>
            </a:r>
            <a:r>
              <a:rPr lang="en-US" altLang="zh-CN" sz="1600" dirty="0" smtClean="0"/>
              <a:t>manual.</a:t>
            </a:r>
            <a:endParaRPr lang="zh-CN" altLang="en-US" sz="1600" dirty="0"/>
          </a:p>
          <a:p>
            <a:pPr marL="0" indent="0">
              <a:buNone/>
            </a:pPr>
            <a:endParaRPr lang="zh-CN" altLang="en-US" dirty="0"/>
          </a:p>
          <a:p>
            <a:pPr marL="0" indent="0">
              <a:buNone/>
            </a:pPr>
            <a:endParaRPr lang="zh-CN" altLang="en-US" dirty="0"/>
          </a:p>
          <a:p>
            <a:pPr marL="0" indent="0">
              <a:buNone/>
            </a:pPr>
            <a:endParaRPr lang="zh-CN" altLang="en-US" dirty="0"/>
          </a:p>
          <a:p>
            <a:pPr marL="0" indent="0">
              <a:buNone/>
            </a:pPr>
            <a:endParaRPr lang="zh-CN" altLang="en-US" dirty="0"/>
          </a:p>
        </p:txBody>
      </p:sp>
      <p:pic>
        <p:nvPicPr>
          <p:cNvPr id="14337" name="图片 4" descr="http://10.1.10.10:8012/EliteKM/ArticleStore/A3A6BEB1_4957_43A1_A936_8DF533334F67/C349C567_5071_476F_BBFF_4783D66CD850/92E13575_988A_4D9A_8AC4_2A8B1DDE65C1/93499D99_D15D_46C7_9C60_EAA297D99EB0/%5b楼宇%5d门口机忘记密码.files/%5b楼宇%5d门口机忘记密码67.pn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219587" y="4023678"/>
            <a:ext cx="2711450" cy="2284730"/>
          </a:xfrm>
          <a:prstGeom prst="rect">
            <a:avLst/>
          </a:prstGeom>
          <a:noFill/>
          <a:extLst>
            <a:ext uri="{909E8E84-426E-40DD-AFC4-6F175D3DCCD1}">
              <a14:hiddenFill xmlns:a14="http://schemas.microsoft.com/office/drawing/2010/main">
                <a:solidFill>
                  <a:srgbClr val="FFFFFF"/>
                </a:solidFill>
              </a14:hiddenFill>
            </a:ext>
          </a:extLst>
        </p:spPr>
      </p:pic>
      <p:pic>
        <p:nvPicPr>
          <p:cNvPr id="13313" name="图片 3" descr="http://10.1.10.10:8012/EliteKM/ArticleStore/A3A6BEB1_4957_43A1_A936_8DF533334F67/C349C567_5071_476F_BBFF_4783D66CD850/92E13575_988A_4D9A_8AC4_2A8B1DDE65C1/93499D99_D15D_46C7_9C60_EAA297D99EB0/%5b楼宇%5d门口机忘记密码.files/%5b楼宇%5d门口机忘记密码123.png"/>
          <p:cNvPicPr>
            <a:picLocks noChangeAspect="1" noChangeArrowheads="1"/>
          </p:cNvPicPr>
          <p:nvPr/>
        </p:nvPicPr>
        <p:blipFill>
          <a:blip r:embed="rId5" r:link="rId4">
            <a:extLst>
              <a:ext uri="{28A0092B-C50C-407E-A947-70E740481C1C}">
                <a14:useLocalDpi xmlns:a14="http://schemas.microsoft.com/office/drawing/2010/main" val="0"/>
              </a:ext>
            </a:extLst>
          </a:blip>
          <a:srcRect/>
          <a:stretch>
            <a:fillRect/>
          </a:stretch>
        </p:blipFill>
        <p:spPr bwMode="auto">
          <a:xfrm>
            <a:off x="4427638" y="4023678"/>
            <a:ext cx="1817098" cy="2208143"/>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6"/>
          <a:stretch>
            <a:fillRect/>
          </a:stretch>
        </p:blipFill>
        <p:spPr>
          <a:xfrm>
            <a:off x="6368599" y="4023678"/>
            <a:ext cx="2026240" cy="2227341"/>
          </a:xfrm>
          <a:prstGeom prst="rect">
            <a:avLst/>
          </a:prstGeom>
        </p:spPr>
      </p:pic>
      <p:pic>
        <p:nvPicPr>
          <p:cNvPr id="7" name="图片 6"/>
          <p:cNvPicPr>
            <a:picLocks noChangeAspect="1"/>
          </p:cNvPicPr>
          <p:nvPr/>
        </p:nvPicPr>
        <p:blipFill>
          <a:blip r:embed="rId7"/>
          <a:stretch>
            <a:fillRect/>
          </a:stretch>
        </p:blipFill>
        <p:spPr>
          <a:xfrm>
            <a:off x="8661021" y="4023678"/>
            <a:ext cx="2166674" cy="2286171"/>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3838" y="511143"/>
            <a:ext cx="9736311" cy="601377"/>
          </a:xfrm>
        </p:spPr>
        <p:txBody>
          <a:bodyPr/>
          <a:lstStyle/>
          <a:p>
            <a:r>
              <a:rPr lang="en-US" altLang="zh-CN" dirty="0" smtClean="0">
                <a:ea typeface="宋体" panose="02010600030101010101" pitchFamily="2" charset="-122"/>
              </a:rPr>
              <a:t>VDP devices </a:t>
            </a:r>
            <a:r>
              <a:rPr lang="en-US" altLang="zh-CN" dirty="0">
                <a:ea typeface="宋体" panose="02010600030101010101" pitchFamily="2" charset="-122"/>
              </a:rPr>
              <a:t>password  reset</a:t>
            </a:r>
            <a:endParaRPr lang="zh-CN" altLang="en-US" dirty="0">
              <a:ea typeface="宋体" panose="02010600030101010101" pitchFamily="2" charset="-122"/>
            </a:endParaRPr>
          </a:p>
        </p:txBody>
      </p:sp>
      <p:sp>
        <p:nvSpPr>
          <p:cNvPr id="3" name="文本占位符 2"/>
          <p:cNvSpPr>
            <a:spLocks noGrp="1"/>
          </p:cNvSpPr>
          <p:nvPr>
            <p:ph sz="quarter" idx="10"/>
          </p:nvPr>
        </p:nvSpPr>
        <p:spPr>
          <a:xfrm>
            <a:off x="683838" y="1210945"/>
            <a:ext cx="10893425" cy="5288280"/>
          </a:xfrm>
        </p:spPr>
        <p:txBody>
          <a:bodyPr/>
          <a:lstStyle/>
          <a:p>
            <a:pPr marL="0" indent="0">
              <a:buNone/>
            </a:pPr>
            <a:r>
              <a:rPr lang="en-US" altLang="zh-CN" b="1" dirty="0" smtClean="0"/>
              <a:t>2.  Password reset for device backend</a:t>
            </a:r>
          </a:p>
          <a:p>
            <a:pPr marL="0" indent="0">
              <a:buNone/>
            </a:pPr>
            <a:r>
              <a:rPr lang="en-US" altLang="zh-CN" dirty="0"/>
              <a:t>If you forget the password, you can log in the device web, and go to -&gt; local Setting to change it, as shown in the screenshot </a:t>
            </a:r>
            <a:r>
              <a:rPr lang="en-US" altLang="zh-CN" dirty="0" smtClean="0"/>
              <a:t>below-&gt;Type in numbers to reset password(numbers only)</a:t>
            </a:r>
            <a:endParaRPr lang="zh-CN" altLang="en-US" dirty="0"/>
          </a:p>
        </p:txBody>
      </p:sp>
      <p:pic>
        <p:nvPicPr>
          <p:cNvPr id="8" name="图片 7"/>
          <p:cNvPicPr>
            <a:picLocks noChangeAspect="1"/>
          </p:cNvPicPr>
          <p:nvPr/>
        </p:nvPicPr>
        <p:blipFill>
          <a:blip r:embed="rId3"/>
          <a:stretch>
            <a:fillRect/>
          </a:stretch>
        </p:blipFill>
        <p:spPr>
          <a:xfrm>
            <a:off x="785691" y="2694502"/>
            <a:ext cx="8677903" cy="254571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anose="02010600030101010101" pitchFamily="2" charset="-122"/>
              </a:rPr>
              <a:t>Initialize on </a:t>
            </a:r>
            <a:r>
              <a:rPr lang="en-US" altLang="zh-CN" dirty="0"/>
              <a:t>Webpage</a:t>
            </a:r>
            <a:endParaRPr lang="zh-CN" dirty="0">
              <a:solidFill>
                <a:srgbClr val="FFC000"/>
              </a:solidFill>
              <a:ea typeface="宋体" panose="02010600030101010101" pitchFamily="2" charset="-122"/>
            </a:endParaRPr>
          </a:p>
        </p:txBody>
      </p:sp>
      <p:sp>
        <p:nvSpPr>
          <p:cNvPr id="3" name="文本占位符 2"/>
          <p:cNvSpPr>
            <a:spLocks noGrp="1"/>
          </p:cNvSpPr>
          <p:nvPr>
            <p:ph sz="quarter" idx="10"/>
          </p:nvPr>
        </p:nvSpPr>
        <p:spPr>
          <a:xfrm>
            <a:off x="574675" y="1370330"/>
            <a:ext cx="10873105" cy="5116195"/>
          </a:xfrm>
        </p:spPr>
        <p:txBody>
          <a:bodyPr/>
          <a:lstStyle/>
          <a:p>
            <a:pPr marL="0" indent="0">
              <a:buNone/>
            </a:pPr>
            <a:r>
              <a:rPr lang="en-US" altLang="zh-CN" dirty="0"/>
              <a:t>1</a:t>
            </a:r>
            <a:r>
              <a:rPr lang="zh-CN" altLang="en-US" dirty="0" smtClean="0"/>
              <a:t>）</a:t>
            </a:r>
            <a:r>
              <a:rPr lang="en-US" altLang="zh-CN" dirty="0" smtClean="0"/>
              <a:t>Initialize </a:t>
            </a:r>
            <a:r>
              <a:rPr lang="en-US" altLang="zh-CN" dirty="0"/>
              <a:t>the </a:t>
            </a:r>
            <a:r>
              <a:rPr lang="en-US" altLang="zh-CN" dirty="0" smtClean="0"/>
              <a:t>machine</a:t>
            </a:r>
            <a:r>
              <a:rPr lang="en-US" altLang="zh-CN" dirty="0"/>
              <a:t>:</a:t>
            </a:r>
            <a:endParaRPr lang="zh-CN" altLang="en-US" dirty="0"/>
          </a:p>
          <a:p>
            <a:pPr marL="0" indent="0">
              <a:buNone/>
            </a:pPr>
            <a:r>
              <a:rPr lang="zh-CN" altLang="en-US" b="1" dirty="0"/>
              <a:t>Step1:</a:t>
            </a:r>
            <a:r>
              <a:rPr lang="zh-CN" altLang="en-US" dirty="0"/>
              <a:t> Open the browser and enter the IP address of the device in the address bar. Factory default IP：192.168.1.108; select the corresponding region and language according to the actual situation, click Next to go to the next step.</a:t>
            </a:r>
          </a:p>
          <a:p>
            <a:pPr marL="0" indent="0">
              <a:buNone/>
            </a:pPr>
            <a:endParaRPr lang="zh-CN" altLang="en-US" dirty="0"/>
          </a:p>
        </p:txBody>
      </p:sp>
      <p:pic>
        <p:nvPicPr>
          <p:cNvPr id="4" name="图片 2"/>
          <p:cNvPicPr>
            <a:picLocks noChangeAspect="1"/>
          </p:cNvPicPr>
          <p:nvPr>
            <p:custDataLst>
              <p:tags r:id="rId1"/>
            </p:custDataLst>
          </p:nvPr>
        </p:nvPicPr>
        <p:blipFill>
          <a:blip r:embed="rId4"/>
          <a:stretch>
            <a:fillRect/>
          </a:stretch>
        </p:blipFill>
        <p:spPr>
          <a:xfrm>
            <a:off x="2322195" y="3041650"/>
            <a:ext cx="6935470" cy="3444875"/>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anose="02010600030101010101" pitchFamily="2" charset="-122"/>
              </a:rPr>
              <a:t>The VDP password  reset</a:t>
            </a:r>
            <a:endParaRPr lang="zh-CN" altLang="en-US" dirty="0"/>
          </a:p>
        </p:txBody>
      </p:sp>
      <p:sp>
        <p:nvSpPr>
          <p:cNvPr id="3" name="内容占位符 2"/>
          <p:cNvSpPr>
            <a:spLocks noGrp="1"/>
          </p:cNvSpPr>
          <p:nvPr>
            <p:ph sz="quarter" idx="10"/>
          </p:nvPr>
        </p:nvSpPr>
        <p:spPr>
          <a:xfrm>
            <a:off x="412741" y="1127304"/>
            <a:ext cx="11129225" cy="4921803"/>
          </a:xfrm>
        </p:spPr>
        <p:txBody>
          <a:bodyPr/>
          <a:lstStyle/>
          <a:p>
            <a:pPr marL="0" indent="0">
              <a:buNone/>
            </a:pPr>
            <a:r>
              <a:rPr lang="en-US" altLang="zh-CN" b="1" dirty="0" smtClean="0"/>
              <a:t> 3. VTH </a:t>
            </a:r>
            <a:r>
              <a:rPr lang="en-US" altLang="zh-CN" b="1" dirty="0"/>
              <a:t>project password  </a:t>
            </a:r>
            <a:r>
              <a:rPr lang="en-US" altLang="zh-CN" b="1" dirty="0" smtClean="0"/>
              <a:t>reset</a:t>
            </a:r>
          </a:p>
          <a:p>
            <a:pPr marL="0" indent="0">
              <a:buNone/>
            </a:pPr>
            <a:r>
              <a:rPr lang="en-US" altLang="zh-CN" dirty="0" smtClean="0"/>
              <a:t>If  you have set up email on initialization</a:t>
            </a:r>
            <a:r>
              <a:rPr lang="zh-CN" altLang="en-US" dirty="0" smtClean="0"/>
              <a:t>，</a:t>
            </a:r>
            <a:r>
              <a:rPr lang="en-US" altLang="zh-CN" dirty="0" smtClean="0"/>
              <a:t>then you can follow the below steps to reset password</a:t>
            </a:r>
            <a:endParaRPr lang="en-US" altLang="zh-CN" dirty="0"/>
          </a:p>
          <a:p>
            <a:pPr marL="0" indent="0">
              <a:buNone/>
            </a:pPr>
            <a:endParaRPr lang="zh-CN" altLang="en-US" b="1" dirty="0"/>
          </a:p>
        </p:txBody>
      </p:sp>
      <p:pic>
        <p:nvPicPr>
          <p:cNvPr id="4" name="图片 3"/>
          <p:cNvPicPr>
            <a:picLocks noChangeAspect="1"/>
          </p:cNvPicPr>
          <p:nvPr/>
        </p:nvPicPr>
        <p:blipFill>
          <a:blip r:embed="rId2"/>
          <a:stretch>
            <a:fillRect/>
          </a:stretch>
        </p:blipFill>
        <p:spPr>
          <a:xfrm>
            <a:off x="539602" y="2183423"/>
            <a:ext cx="5648325" cy="3124200"/>
          </a:xfrm>
          <a:prstGeom prst="rect">
            <a:avLst/>
          </a:prstGeom>
        </p:spPr>
      </p:pic>
    </p:spTree>
    <p:extLst>
      <p:ext uri="{BB962C8B-B14F-4D97-AF65-F5344CB8AC3E}">
        <p14:creationId xmlns:p14="http://schemas.microsoft.com/office/powerpoint/2010/main" val="76620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anose="02010600030101010101" pitchFamily="2" charset="-122"/>
              </a:rPr>
              <a:t>The VDP password  reset</a:t>
            </a:r>
            <a:endParaRPr lang="zh-CN" altLang="en-US" dirty="0"/>
          </a:p>
        </p:txBody>
      </p:sp>
      <p:sp>
        <p:nvSpPr>
          <p:cNvPr id="3" name="内容占位符 2"/>
          <p:cNvSpPr>
            <a:spLocks noGrp="1"/>
          </p:cNvSpPr>
          <p:nvPr>
            <p:ph sz="quarter" idx="10"/>
          </p:nvPr>
        </p:nvSpPr>
        <p:spPr>
          <a:xfrm>
            <a:off x="478056" y="796555"/>
            <a:ext cx="10504487" cy="4617986"/>
          </a:xfrm>
        </p:spPr>
        <p:txBody>
          <a:bodyPr>
            <a:normAutofit/>
          </a:bodyPr>
          <a:lstStyle/>
          <a:p>
            <a:pPr marL="0" indent="0">
              <a:lnSpc>
                <a:spcPct val="100000"/>
              </a:lnSpc>
              <a:buNone/>
            </a:pPr>
            <a:endParaRPr lang="en-US" altLang="zh-CN" sz="1600" dirty="0" smtClean="0"/>
          </a:p>
          <a:p>
            <a:pPr marL="0" indent="0">
              <a:lnSpc>
                <a:spcPct val="100000"/>
              </a:lnSpc>
              <a:buNone/>
            </a:pPr>
            <a:r>
              <a:rPr lang="en-US" altLang="zh-CN" sz="1600" dirty="0" smtClean="0"/>
              <a:t>You can follow these steps to reset the password for VTH</a:t>
            </a:r>
          </a:p>
          <a:p>
            <a:pPr>
              <a:lnSpc>
                <a:spcPct val="100000"/>
              </a:lnSpc>
            </a:pPr>
            <a:r>
              <a:rPr lang="en-US" altLang="zh-CN" sz="1600" dirty="0" smtClean="0"/>
              <a:t>Step </a:t>
            </a:r>
            <a:r>
              <a:rPr lang="en-US" altLang="zh-CN" sz="1600" dirty="0"/>
              <a:t>1 Select </a:t>
            </a:r>
            <a:r>
              <a:rPr lang="en-US" altLang="zh-CN" sz="1600" b="1" dirty="0"/>
              <a:t>Setting </a:t>
            </a:r>
            <a:r>
              <a:rPr lang="en-US" altLang="zh-CN" sz="1600" dirty="0" smtClean="0"/>
              <a:t>&gt;           &gt; </a:t>
            </a:r>
            <a:r>
              <a:rPr lang="en-US" altLang="zh-CN" sz="1600" b="1" dirty="0"/>
              <a:t>Project Settings</a:t>
            </a:r>
            <a:r>
              <a:rPr lang="en-US" altLang="zh-CN" sz="1600" dirty="0"/>
              <a:t>.</a:t>
            </a:r>
          </a:p>
          <a:p>
            <a:pPr>
              <a:lnSpc>
                <a:spcPct val="100000"/>
              </a:lnSpc>
            </a:pPr>
            <a:r>
              <a:rPr lang="en-US" altLang="zh-CN" sz="1600" dirty="0"/>
              <a:t>Step 2 On the </a:t>
            </a:r>
            <a:r>
              <a:rPr lang="en-US" altLang="zh-CN" sz="1600" b="1" dirty="0"/>
              <a:t>Password Verification </a:t>
            </a:r>
            <a:r>
              <a:rPr lang="en-US" altLang="zh-CN" sz="1600" dirty="0"/>
              <a:t>window, tap </a:t>
            </a:r>
            <a:r>
              <a:rPr lang="en-US" altLang="zh-CN" sz="1600" b="1" dirty="0"/>
              <a:t>Forgot Password</a:t>
            </a:r>
            <a:r>
              <a:rPr lang="en-US" altLang="zh-CN" sz="1600" dirty="0"/>
              <a:t>.</a:t>
            </a:r>
          </a:p>
          <a:p>
            <a:pPr>
              <a:lnSpc>
                <a:spcPct val="100000"/>
              </a:lnSpc>
            </a:pPr>
            <a:r>
              <a:rPr lang="en-US" altLang="zh-CN" sz="1600" dirty="0"/>
              <a:t>Step 3 Scan the QR code with any code-scanning app, bind your email box, send it by email </a:t>
            </a:r>
            <a:r>
              <a:rPr lang="en-US" altLang="zh-CN" sz="1600" dirty="0" smtClean="0"/>
              <a:t>to the </a:t>
            </a:r>
            <a:r>
              <a:rPr lang="en-US" altLang="zh-CN" sz="1600" dirty="0"/>
              <a:t>specified email address on the screen to obtain a security code.</a:t>
            </a:r>
          </a:p>
          <a:p>
            <a:pPr>
              <a:lnSpc>
                <a:spcPct val="100000"/>
              </a:lnSpc>
            </a:pPr>
            <a:r>
              <a:rPr lang="en-US" altLang="zh-CN" sz="1600" dirty="0"/>
              <a:t>Step 4 Tap </a:t>
            </a:r>
            <a:r>
              <a:rPr lang="en-US" altLang="zh-CN" sz="1600" b="1" dirty="0"/>
              <a:t>Next</a:t>
            </a:r>
            <a:r>
              <a:rPr lang="en-US" altLang="zh-CN" sz="1600" dirty="0"/>
              <a:t>.</a:t>
            </a:r>
          </a:p>
          <a:p>
            <a:pPr>
              <a:lnSpc>
                <a:spcPct val="100000"/>
              </a:lnSpc>
            </a:pPr>
            <a:r>
              <a:rPr lang="en-US" altLang="zh-CN" sz="1600" dirty="0"/>
              <a:t>Step 5 Enter the password and confirm it, and then enter the obtained security code.</a:t>
            </a:r>
          </a:p>
          <a:p>
            <a:pPr>
              <a:lnSpc>
                <a:spcPct val="100000"/>
              </a:lnSpc>
            </a:pPr>
            <a:r>
              <a:rPr lang="en-US" altLang="zh-CN" sz="1600" dirty="0"/>
              <a:t>Step 6 Tap </a:t>
            </a:r>
            <a:r>
              <a:rPr lang="en-US" altLang="zh-CN" sz="1600" b="1" dirty="0"/>
              <a:t>OK </a:t>
            </a:r>
            <a:r>
              <a:rPr lang="en-US" altLang="zh-CN" sz="1600" dirty="0"/>
              <a:t>to complete resetting the password.</a:t>
            </a:r>
            <a:endParaRPr lang="zh-CN" altLang="en-US" sz="1600" dirty="0"/>
          </a:p>
        </p:txBody>
      </p:sp>
      <p:pic>
        <p:nvPicPr>
          <p:cNvPr id="4" name="图片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4267" t="13669" r="3626" b="18030"/>
          <a:stretch/>
        </p:blipFill>
        <p:spPr>
          <a:xfrm>
            <a:off x="568738" y="3612402"/>
            <a:ext cx="5179793" cy="2788690"/>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5497" t="14912" r="7134" b="20292"/>
          <a:stretch/>
        </p:blipFill>
        <p:spPr>
          <a:xfrm>
            <a:off x="6076196" y="3547729"/>
            <a:ext cx="5129869" cy="2853363"/>
          </a:xfrm>
          <a:prstGeom prst="rect">
            <a:avLst/>
          </a:prstGeom>
        </p:spPr>
      </p:pic>
      <p:pic>
        <p:nvPicPr>
          <p:cNvPr id="6" name="图片 5"/>
          <p:cNvPicPr>
            <a:picLocks noChangeAspect="1"/>
          </p:cNvPicPr>
          <p:nvPr/>
        </p:nvPicPr>
        <p:blipFill>
          <a:blip r:embed="rId7"/>
          <a:stretch>
            <a:fillRect/>
          </a:stretch>
        </p:blipFill>
        <p:spPr>
          <a:xfrm>
            <a:off x="2787160" y="1397932"/>
            <a:ext cx="371475" cy="381000"/>
          </a:xfrm>
          <a:prstGeom prst="rect">
            <a:avLst/>
          </a:prstGeom>
        </p:spPr>
      </p:pic>
    </p:spTree>
    <p:extLst>
      <p:ext uri="{BB962C8B-B14F-4D97-AF65-F5344CB8AC3E}">
        <p14:creationId xmlns:p14="http://schemas.microsoft.com/office/powerpoint/2010/main" val="1315368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anose="02010600030101010101" pitchFamily="2" charset="-122"/>
              </a:rPr>
              <a:t>The VDP password  reset</a:t>
            </a:r>
            <a:endParaRPr lang="zh-CN" altLang="en-US" dirty="0"/>
          </a:p>
        </p:txBody>
      </p:sp>
      <p:sp>
        <p:nvSpPr>
          <p:cNvPr id="3" name="内容占位符 2"/>
          <p:cNvSpPr>
            <a:spLocks noGrp="1"/>
          </p:cNvSpPr>
          <p:nvPr>
            <p:ph sz="quarter" idx="10"/>
          </p:nvPr>
        </p:nvSpPr>
        <p:spPr>
          <a:xfrm>
            <a:off x="478056" y="1206547"/>
            <a:ext cx="10504487" cy="4617986"/>
          </a:xfrm>
        </p:spPr>
        <p:txBody>
          <a:bodyPr/>
          <a:lstStyle/>
          <a:p>
            <a:pPr marL="0" indent="0">
              <a:lnSpc>
                <a:spcPct val="100000"/>
              </a:lnSpc>
              <a:buNone/>
            </a:pPr>
            <a:r>
              <a:rPr lang="en-US" altLang="zh-CN" b="1" dirty="0"/>
              <a:t>4</a:t>
            </a:r>
            <a:r>
              <a:rPr lang="en-US" altLang="zh-CN" b="1" dirty="0" smtClean="0"/>
              <a:t>. Network </a:t>
            </a:r>
            <a:r>
              <a:rPr lang="en-US" altLang="zh-CN" b="1" dirty="0"/>
              <a:t>Password </a:t>
            </a:r>
            <a:r>
              <a:rPr lang="en-US" altLang="zh-CN" b="1" dirty="0" smtClean="0"/>
              <a:t>Setting</a:t>
            </a:r>
          </a:p>
          <a:p>
            <a:pPr marL="0" indent="0">
              <a:lnSpc>
                <a:spcPct val="100000"/>
              </a:lnSpc>
              <a:buNone/>
            </a:pPr>
            <a:r>
              <a:rPr lang="en-US" altLang="zh-CN" dirty="0" smtClean="0"/>
              <a:t>If you want to reset Network password, please follow these steps: </a:t>
            </a:r>
          </a:p>
          <a:p>
            <a:pPr marL="0" indent="0">
              <a:lnSpc>
                <a:spcPct val="100000"/>
              </a:lnSpc>
              <a:buNone/>
            </a:pPr>
            <a:r>
              <a:rPr lang="en-US" altLang="zh-CN" dirty="0" smtClean="0"/>
              <a:t>1) Select </a:t>
            </a:r>
            <a:r>
              <a:rPr lang="en-US" altLang="zh-CN" b="1" dirty="0"/>
              <a:t>Setting </a:t>
            </a:r>
            <a:r>
              <a:rPr lang="en-US" altLang="zh-CN" dirty="0" smtClean="0"/>
              <a:t>&gt;           &gt; </a:t>
            </a:r>
            <a:r>
              <a:rPr lang="en-US" altLang="zh-CN" b="1" dirty="0" smtClean="0"/>
              <a:t>Password </a:t>
            </a:r>
            <a:r>
              <a:rPr lang="en-US" altLang="zh-CN" dirty="0"/>
              <a:t>o</a:t>
            </a:r>
            <a:r>
              <a:rPr lang="en-US" altLang="zh-CN" dirty="0" smtClean="0"/>
              <a:t>n </a:t>
            </a:r>
            <a:r>
              <a:rPr lang="en-US" altLang="zh-CN" dirty="0"/>
              <a:t>the home screen</a:t>
            </a:r>
            <a:r>
              <a:rPr lang="en-US" altLang="zh-CN" dirty="0" smtClean="0"/>
              <a:t>.</a:t>
            </a:r>
            <a:endParaRPr lang="en-US" altLang="zh-CN" dirty="0"/>
          </a:p>
          <a:p>
            <a:pPr marL="0" indent="0">
              <a:lnSpc>
                <a:spcPct val="100000"/>
              </a:lnSpc>
              <a:buNone/>
            </a:pPr>
            <a:r>
              <a:rPr lang="en-US" altLang="zh-CN" dirty="0" smtClean="0"/>
              <a:t>2) </a:t>
            </a:r>
            <a:r>
              <a:rPr lang="en-US" altLang="zh-CN" dirty="0"/>
              <a:t>Tap Change Network Password.</a:t>
            </a:r>
          </a:p>
          <a:p>
            <a:pPr marL="0" indent="0">
              <a:lnSpc>
                <a:spcPct val="100000"/>
              </a:lnSpc>
              <a:buNone/>
            </a:pPr>
            <a:r>
              <a:rPr lang="en-US" altLang="zh-CN" dirty="0" smtClean="0"/>
              <a:t>3) </a:t>
            </a:r>
            <a:r>
              <a:rPr lang="en-US" altLang="zh-CN" dirty="0"/>
              <a:t>Enable the cloud function.</a:t>
            </a:r>
          </a:p>
          <a:p>
            <a:pPr marL="0" indent="0">
              <a:lnSpc>
                <a:spcPct val="100000"/>
              </a:lnSpc>
              <a:buNone/>
            </a:pPr>
            <a:r>
              <a:rPr lang="en-US" altLang="zh-CN" dirty="0" smtClean="0"/>
              <a:t>4) </a:t>
            </a:r>
            <a:r>
              <a:rPr lang="en-US" altLang="zh-CN" dirty="0"/>
              <a:t>Enter the password you planned and then confirm </a:t>
            </a:r>
            <a:r>
              <a:rPr lang="en-US" altLang="zh-CN" dirty="0" smtClean="0"/>
              <a:t>it, and tap        </a:t>
            </a:r>
            <a:r>
              <a:rPr lang="en-US" altLang="zh-CN" dirty="0"/>
              <a:t>.</a:t>
            </a:r>
            <a:endParaRPr lang="zh-CN" altLang="en-US" dirty="0"/>
          </a:p>
        </p:txBody>
      </p:sp>
      <p:pic>
        <p:nvPicPr>
          <p:cNvPr id="4" name="图片 3"/>
          <p:cNvPicPr>
            <a:picLocks noChangeAspect="1"/>
          </p:cNvPicPr>
          <p:nvPr/>
        </p:nvPicPr>
        <p:blipFill>
          <a:blip r:embed="rId2"/>
          <a:stretch>
            <a:fillRect/>
          </a:stretch>
        </p:blipFill>
        <p:spPr>
          <a:xfrm>
            <a:off x="3293681" y="3403573"/>
            <a:ext cx="5113201" cy="2994306"/>
          </a:xfrm>
          <a:prstGeom prst="rect">
            <a:avLst/>
          </a:prstGeom>
        </p:spPr>
      </p:pic>
      <p:pic>
        <p:nvPicPr>
          <p:cNvPr id="5" name="图片 4"/>
          <p:cNvPicPr>
            <a:picLocks noChangeAspect="1"/>
          </p:cNvPicPr>
          <p:nvPr/>
        </p:nvPicPr>
        <p:blipFill rotWithShape="1">
          <a:blip r:embed="rId3"/>
          <a:srcRect l="14790" t="14868" r="1245"/>
          <a:stretch/>
        </p:blipFill>
        <p:spPr>
          <a:xfrm>
            <a:off x="2379306" y="1907136"/>
            <a:ext cx="335902" cy="348683"/>
          </a:xfrm>
          <a:prstGeom prst="rect">
            <a:avLst/>
          </a:prstGeom>
        </p:spPr>
      </p:pic>
      <p:pic>
        <p:nvPicPr>
          <p:cNvPr id="6" name="图片 5"/>
          <p:cNvPicPr>
            <a:picLocks noChangeAspect="1"/>
          </p:cNvPicPr>
          <p:nvPr/>
        </p:nvPicPr>
        <p:blipFill>
          <a:blip r:embed="rId4"/>
          <a:stretch>
            <a:fillRect/>
          </a:stretch>
        </p:blipFill>
        <p:spPr>
          <a:xfrm>
            <a:off x="6493621" y="3003523"/>
            <a:ext cx="314325" cy="400050"/>
          </a:xfrm>
          <a:prstGeom prst="rect">
            <a:avLst/>
          </a:prstGeom>
        </p:spPr>
      </p:pic>
    </p:spTree>
    <p:extLst>
      <p:ext uri="{BB962C8B-B14F-4D97-AF65-F5344CB8AC3E}">
        <p14:creationId xmlns:p14="http://schemas.microsoft.com/office/powerpoint/2010/main" val="3625956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374598"/>
            <a:ext cx="9736311" cy="601377"/>
          </a:xfrm>
        </p:spPr>
        <p:txBody>
          <a:bodyPr/>
          <a:lstStyle/>
          <a:p>
            <a:r>
              <a:rPr lang="en-US" altLang="zh-CN" sz="2800" dirty="0">
                <a:ea typeface="宋体" panose="02010600030101010101" pitchFamily="2" charset="-122"/>
              </a:rPr>
              <a:t>Reset the password of the access controller</a:t>
            </a:r>
            <a:endParaRPr lang="zh-CN" sz="2800" dirty="0">
              <a:ea typeface="宋体" panose="02010600030101010101" pitchFamily="2" charset="-122"/>
            </a:endParaRPr>
          </a:p>
        </p:txBody>
      </p:sp>
      <p:sp>
        <p:nvSpPr>
          <p:cNvPr id="3" name="文本占位符 2"/>
          <p:cNvSpPr>
            <a:spLocks noGrp="1"/>
          </p:cNvSpPr>
          <p:nvPr>
            <p:ph sz="quarter" idx="10"/>
          </p:nvPr>
        </p:nvSpPr>
        <p:spPr>
          <a:xfrm>
            <a:off x="648970" y="1253490"/>
            <a:ext cx="10893425" cy="5188585"/>
          </a:xfrm>
        </p:spPr>
        <p:txBody>
          <a:bodyPr>
            <a:normAutofit/>
          </a:bodyPr>
          <a:lstStyle/>
          <a:p>
            <a:pPr marL="0" indent="0">
              <a:buNone/>
            </a:pPr>
            <a:r>
              <a:rPr lang="en-US" altLang="zh-CN" dirty="0"/>
              <a:t>The default IP address of the controller is </a:t>
            </a:r>
            <a:r>
              <a:rPr lang="en-US" altLang="zh-CN" dirty="0" smtClean="0"/>
              <a:t>192.168.108. </a:t>
            </a:r>
            <a:r>
              <a:rPr lang="en-US" altLang="zh-CN" dirty="0"/>
              <a:t>T</a:t>
            </a:r>
            <a:r>
              <a:rPr lang="en-US" altLang="zh-CN" dirty="0" smtClean="0"/>
              <a:t>he </a:t>
            </a:r>
            <a:r>
              <a:rPr lang="en-US" altLang="zh-CN" dirty="0"/>
              <a:t>default port number is </a:t>
            </a:r>
            <a:r>
              <a:rPr lang="en-US" altLang="zh-CN" dirty="0" smtClean="0"/>
              <a:t>37777</a:t>
            </a:r>
            <a:r>
              <a:rPr lang="en-US" altLang="zh-CN" dirty="0"/>
              <a:t>.</a:t>
            </a:r>
            <a:endParaRPr lang="en-US" altLang="zh-CN" dirty="0" smtClean="0"/>
          </a:p>
          <a:p>
            <a:pPr marL="0" indent="0">
              <a:buNone/>
            </a:pPr>
            <a:r>
              <a:rPr lang="en-US" altLang="zh-CN" dirty="0" smtClean="0"/>
              <a:t>Factory default of access controller method:</a:t>
            </a:r>
            <a:endParaRPr lang="zh-CN" altLang="en-US" dirty="0"/>
          </a:p>
          <a:p>
            <a:pPr marL="0" indent="0">
              <a:buNone/>
            </a:pPr>
            <a:r>
              <a:rPr lang="en-US" altLang="zh-CN" b="1" dirty="0"/>
              <a:t>Single-door controller: </a:t>
            </a:r>
            <a:r>
              <a:rPr lang="en-US" altLang="zh-CN" dirty="0"/>
              <a:t>dial </a:t>
            </a:r>
            <a:r>
              <a:rPr lang="en-US" altLang="zh-CN" dirty="0" smtClean="0"/>
              <a:t>DIP </a:t>
            </a:r>
            <a:r>
              <a:rPr lang="en-US" altLang="zh-CN" dirty="0"/>
              <a:t>switch 1 and 3 to ON, power off and restart, </a:t>
            </a:r>
            <a:r>
              <a:rPr lang="en-US" altLang="zh-CN" dirty="0" smtClean="0"/>
              <a:t>the device will yowl. After that, dial DIP switch back to all off and it will return normal after short drop sound.</a:t>
            </a:r>
          </a:p>
          <a:p>
            <a:pPr marL="0" indent="0">
              <a:buNone/>
            </a:pPr>
            <a:r>
              <a:rPr lang="en-US" altLang="zh-CN" b="1" dirty="0" smtClean="0"/>
              <a:t>Two-door/four-door/eight-door </a:t>
            </a:r>
            <a:r>
              <a:rPr lang="en-US" altLang="zh-CN" b="1" dirty="0"/>
              <a:t>controller: </a:t>
            </a:r>
            <a:r>
              <a:rPr lang="en-US" altLang="zh-CN" dirty="0" smtClean="0"/>
              <a:t>dial DIP switch 1</a:t>
            </a:r>
            <a:r>
              <a:rPr lang="en-US" altLang="zh-CN" dirty="0"/>
              <a:t>, 3, 5, 7 </a:t>
            </a:r>
            <a:r>
              <a:rPr lang="en-US" altLang="zh-CN" dirty="0" smtClean="0"/>
              <a:t>to ON</a:t>
            </a:r>
            <a:r>
              <a:rPr lang="en-US" altLang="zh-CN" dirty="0"/>
              <a:t>, power off and restart, the buzzer will </a:t>
            </a:r>
            <a:r>
              <a:rPr lang="en-US" altLang="zh-CN" dirty="0" smtClean="0"/>
              <a:t>ring. Dial all the DIP switches back after the device is on. And you will hear </a:t>
            </a:r>
            <a:r>
              <a:rPr lang="en-US" altLang="zh-CN" dirty="0"/>
              <a:t>a </a:t>
            </a:r>
            <a:r>
              <a:rPr lang="en-US" altLang="zh-CN" dirty="0" smtClean="0"/>
              <a:t>short drop sound</a:t>
            </a:r>
            <a:r>
              <a:rPr lang="en-US" altLang="zh-CN" dirty="0"/>
              <a:t> </a:t>
            </a:r>
            <a:r>
              <a:rPr lang="en-US" altLang="zh-CN" dirty="0" smtClean="0"/>
              <a:t>after that.</a:t>
            </a:r>
            <a:endParaRPr lang="zh-CN" altLang="en-US" dirty="0"/>
          </a:p>
        </p:txBody>
      </p:sp>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backgroundRemoval t="8621" b="92759" l="9901" r="91337">
                        <a14:foregroundMark x1="21040" y1="8621" x2="21040" y2="8621"/>
                        <a14:foregroundMark x1="91337" y1="53103" x2="91337" y2="53103"/>
                        <a14:foregroundMark x1="80693" y1="91897" x2="80693" y2="91897"/>
                        <a14:foregroundMark x1="22277" y1="92759" x2="22277" y2="92759"/>
                      </a14:backgroundRemoval>
                    </a14:imgEffect>
                  </a14:imgLayer>
                </a14:imgProps>
              </a:ext>
              <a:ext uri="{28A0092B-C50C-407E-A947-70E740481C1C}">
                <a14:useLocalDpi xmlns:a14="http://schemas.microsoft.com/office/drawing/2010/main" val="0"/>
              </a:ext>
            </a:extLst>
          </a:blip>
          <a:stretch>
            <a:fillRect/>
          </a:stretch>
        </p:blipFill>
        <p:spPr>
          <a:xfrm>
            <a:off x="899509" y="3966985"/>
            <a:ext cx="3708586" cy="2662104"/>
          </a:xfrm>
          <a:prstGeom prst="rect">
            <a:avLst/>
          </a:prstGeom>
        </p:spPr>
      </p:pic>
      <p:pic>
        <p:nvPicPr>
          <p:cNvPr id="5" name="图片 4"/>
          <p:cNvPicPr>
            <a:picLocks noChangeAspect="1"/>
          </p:cNvPicPr>
          <p:nvPr/>
        </p:nvPicPr>
        <p:blipFill>
          <a:blip r:embed="rId5">
            <a:extLst>
              <a:ext uri="{BEBA8EAE-BF5A-486C-A8C5-ECC9F3942E4B}">
                <a14:imgProps xmlns:a14="http://schemas.microsoft.com/office/drawing/2010/main">
                  <a14:imgLayer r:embed="rId6">
                    <a14:imgEffect>
                      <a14:backgroundRemoval t="9780" b="89621" l="8491" r="92925">
                        <a14:foregroundMark x1="8491" y1="54092" x2="8491" y2="54092"/>
                        <a14:foregroundMark x1="11792" y1="16766" x2="11792" y2="16766"/>
                        <a14:foregroundMark x1="15448" y1="11377" x2="15448" y2="11377"/>
                        <a14:foregroundMark x1="92925" y1="37126" x2="92925" y2="37126"/>
                      </a14:backgroundRemoval>
                    </a14:imgEffect>
                  </a14:imgLayer>
                </a14:imgProps>
              </a:ext>
              <a:ext uri="{28A0092B-C50C-407E-A947-70E740481C1C}">
                <a14:useLocalDpi xmlns:a14="http://schemas.microsoft.com/office/drawing/2010/main" val="0"/>
              </a:ext>
            </a:extLst>
          </a:blip>
          <a:stretch>
            <a:fillRect/>
          </a:stretch>
        </p:blipFill>
        <p:spPr>
          <a:xfrm>
            <a:off x="6095682" y="3957489"/>
            <a:ext cx="4909448" cy="2900511"/>
          </a:xfrm>
          <a:prstGeom prst="rect">
            <a:avLst/>
          </a:prstGeom>
        </p:spPr>
      </p:pic>
      <p:sp>
        <p:nvSpPr>
          <p:cNvPr id="6" name="矩形 5"/>
          <p:cNvSpPr/>
          <p:nvPr/>
        </p:nvSpPr>
        <p:spPr bwMode="auto">
          <a:xfrm>
            <a:off x="3453063" y="4211053"/>
            <a:ext cx="842211" cy="818147"/>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t" latinLnBrk="0" hangingPunct="1">
              <a:lnSpc>
                <a:spcPct val="100000"/>
              </a:lnSpc>
              <a:spcBef>
                <a:spcPct val="0"/>
              </a:spcBef>
              <a:spcAft>
                <a:spcPct val="0"/>
              </a:spcAft>
              <a:buClrTx/>
              <a:buSzTx/>
              <a:buFontTx/>
              <a:buNone/>
            </a:pPr>
            <a:endParaRPr kumimoji="0" lang="zh-CN" altLang="en-US" sz="1000" b="0" i="0" u="none" strike="noStrike" cap="none" normalizeH="0" baseline="0" smtClean="0">
              <a:ln>
                <a:noFill/>
              </a:ln>
              <a:solidFill>
                <a:schemeClr val="tx1"/>
              </a:solidFill>
              <a:effectLst/>
              <a:latin typeface="FrutigerNext LT Regular" pitchFamily="34" charset="0"/>
              <a:ea typeface="宋体" panose="02010600030101010101" pitchFamily="2" charset="-122"/>
            </a:endParaRPr>
          </a:p>
        </p:txBody>
      </p:sp>
      <p:sp>
        <p:nvSpPr>
          <p:cNvPr id="8" name="矩形 7"/>
          <p:cNvSpPr/>
          <p:nvPr/>
        </p:nvSpPr>
        <p:spPr bwMode="auto">
          <a:xfrm>
            <a:off x="9741986" y="4211053"/>
            <a:ext cx="842211" cy="818147"/>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t" latinLnBrk="0" hangingPunct="1">
              <a:lnSpc>
                <a:spcPct val="100000"/>
              </a:lnSpc>
              <a:spcBef>
                <a:spcPct val="0"/>
              </a:spcBef>
              <a:spcAft>
                <a:spcPct val="0"/>
              </a:spcAft>
              <a:buClrTx/>
              <a:buSzTx/>
              <a:buFontTx/>
              <a:buNone/>
            </a:pPr>
            <a:endParaRPr kumimoji="0" lang="zh-CN" altLang="en-US" sz="1000" b="0" i="0" u="none" strike="noStrike" cap="none" normalizeH="0" baseline="0" smtClean="0">
              <a:ln>
                <a:noFill/>
              </a:ln>
              <a:solidFill>
                <a:schemeClr val="tx1"/>
              </a:solidFill>
              <a:effectLst/>
              <a:latin typeface="FrutigerNext LT Regular" pitchFamily="34" charset="0"/>
              <a:ea typeface="宋体" panose="02010600030101010101" pitchFamily="2" charset="-122"/>
            </a:endParaRPr>
          </a:p>
        </p:txBody>
      </p:sp>
    </p:spTree>
    <p:extLst>
      <p:ext uri="{BB962C8B-B14F-4D97-AF65-F5344CB8AC3E}">
        <p14:creationId xmlns:p14="http://schemas.microsoft.com/office/powerpoint/2010/main" val="41040638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anose="02010600030101010101" pitchFamily="2" charset="-122"/>
              </a:rPr>
              <a:t>Reset the password </a:t>
            </a:r>
            <a:r>
              <a:rPr lang="en-US" altLang="zh-CN" dirty="0" smtClean="0">
                <a:ea typeface="宋体" panose="02010600030101010101" pitchFamily="2" charset="-122"/>
              </a:rPr>
              <a:t>for Time Attendance</a:t>
            </a:r>
            <a:endParaRPr lang="zh-CN" altLang="en-US" dirty="0"/>
          </a:p>
        </p:txBody>
      </p:sp>
      <p:pic>
        <p:nvPicPr>
          <p:cNvPr id="4" name="内容占位符 3"/>
          <p:cNvPicPr>
            <a:picLocks noGrp="1" noChangeAspect="1"/>
          </p:cNvPicPr>
          <p:nvPr>
            <p:ph sz="quarter" idx="10"/>
          </p:nvPr>
        </p:nvPicPr>
        <p:blipFill>
          <a:blip r:embed="rId2"/>
          <a:stretch>
            <a:fillRect/>
          </a:stretch>
        </p:blipFill>
        <p:spPr>
          <a:xfrm>
            <a:off x="619570" y="2994476"/>
            <a:ext cx="4496586" cy="3376747"/>
          </a:xfrm>
          <a:prstGeom prst="rect">
            <a:avLst/>
          </a:prstGeom>
        </p:spPr>
      </p:pic>
      <p:sp>
        <p:nvSpPr>
          <p:cNvPr id="6" name="文本框 5"/>
          <p:cNvSpPr txBox="1"/>
          <p:nvPr/>
        </p:nvSpPr>
        <p:spPr bwMode="auto">
          <a:xfrm>
            <a:off x="0" y="1263191"/>
            <a:ext cx="3280528" cy="316392"/>
          </a:xfrm>
          <a:prstGeom prst="rect">
            <a:avLst/>
          </a:prstGeom>
          <a:noFill/>
          <a:ln w="9525">
            <a:noFill/>
            <a:miter lim="800000"/>
          </a:ln>
        </p:spPr>
        <p:txBody>
          <a:bodyPr wrap="square" lIns="99980" tIns="49986" rIns="99980" bIns="49986" rtlCol="0">
            <a:spAutoFit/>
          </a:bodyPr>
          <a:lstStyle/>
          <a:p>
            <a:pPr algn="ctr" defTabSz="1001395" eaLnBrk="0" hangingPunct="0"/>
            <a:r>
              <a:rPr lang="en-US" altLang="zh-CN" sz="1400" b="1" dirty="0" smtClean="0"/>
              <a:t>ASA1222E&amp;ASA1222G</a:t>
            </a:r>
            <a:endParaRPr lang="zh-CN" altLang="en-US" sz="1400" b="1" dirty="0" smtClean="0">
              <a:solidFill>
                <a:srgbClr val="000000"/>
              </a:solidFill>
              <a:cs typeface="Arial" panose="020B0604020202020204" pitchFamily="34" charset="0"/>
            </a:endParaRPr>
          </a:p>
        </p:txBody>
      </p:sp>
      <p:sp>
        <p:nvSpPr>
          <p:cNvPr id="7" name="文本框 6"/>
          <p:cNvSpPr txBox="1"/>
          <p:nvPr/>
        </p:nvSpPr>
        <p:spPr bwMode="auto">
          <a:xfrm>
            <a:off x="478056" y="1579583"/>
            <a:ext cx="10962830" cy="931945"/>
          </a:xfrm>
          <a:prstGeom prst="rect">
            <a:avLst/>
          </a:prstGeom>
          <a:noFill/>
          <a:ln w="9525">
            <a:noFill/>
            <a:miter lim="800000"/>
          </a:ln>
        </p:spPr>
        <p:txBody>
          <a:bodyPr wrap="square" lIns="99980" tIns="49986" rIns="99980" bIns="49986" rtlCol="0">
            <a:spAutoFit/>
          </a:bodyPr>
          <a:lstStyle/>
          <a:p>
            <a:pPr defTabSz="1001395" eaLnBrk="0" hangingPunct="0"/>
            <a:r>
              <a:rPr lang="en-US" altLang="zh-CN" dirty="0" smtClean="0">
                <a:latin typeface="Calibri" panose="020F0502020204030204" pitchFamily="34" charset="0"/>
                <a:cs typeface="Calibri" panose="020F0502020204030204" pitchFamily="34" charset="0"/>
              </a:rPr>
              <a:t>If you forget the administrator password, please contact the technical staff at headquarters, Provide </a:t>
            </a:r>
            <a:r>
              <a:rPr lang="en-US" altLang="zh-CN" dirty="0">
                <a:latin typeface="Calibri" panose="020F0502020204030204" pitchFamily="34" charset="0"/>
                <a:cs typeface="Calibri" panose="020F0502020204030204" pitchFamily="34" charset="0"/>
              </a:rPr>
              <a:t>them with the current timestamp of the </a:t>
            </a:r>
            <a:r>
              <a:rPr lang="en-US" altLang="zh-CN" dirty="0" smtClean="0">
                <a:latin typeface="Calibri" panose="020F0502020204030204" pitchFamily="34" charset="0"/>
                <a:cs typeface="Calibri" panose="020F0502020204030204" pitchFamily="34" charset="0"/>
              </a:rPr>
              <a:t>device, </a:t>
            </a:r>
            <a:r>
              <a:rPr lang="en-US" altLang="zh-CN" dirty="0">
                <a:latin typeface="Calibri" panose="020F0502020204030204" pitchFamily="34" charset="0"/>
                <a:cs typeface="Calibri" panose="020F0502020204030204" pitchFamily="34" charset="0"/>
              </a:rPr>
              <a:t>and the administrator password can be retrieved via backend tools</a:t>
            </a:r>
            <a:r>
              <a:rPr lang="en-US" altLang="zh-CN" dirty="0" smtClean="0">
                <a:latin typeface="Calibri" panose="020F0502020204030204" pitchFamily="34" charset="0"/>
                <a:cs typeface="Calibri" panose="020F0502020204030204" pitchFamily="34" charset="0"/>
              </a:rPr>
              <a:t>. </a:t>
            </a:r>
          </a:p>
          <a:p>
            <a:pPr defTabSz="1001395" eaLnBrk="0" hangingPunct="0"/>
            <a:r>
              <a:rPr lang="en-US" altLang="zh-CN" dirty="0" smtClean="0">
                <a:latin typeface="Calibri" panose="020F0502020204030204" pitchFamily="34" charset="0"/>
                <a:cs typeface="Calibri" panose="020F0502020204030204" pitchFamily="34" charset="0"/>
              </a:rPr>
              <a:t>Once you have the temporary password</a:t>
            </a:r>
            <a:endParaRPr lang="zh-CN" alt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5983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87857" y="2883241"/>
            <a:ext cx="834175" cy="1072537"/>
            <a:chOff x="1469260" y="2749227"/>
            <a:chExt cx="1481667" cy="1905046"/>
          </a:xfrm>
        </p:grpSpPr>
        <p:sp>
          <p:nvSpPr>
            <p:cNvPr id="31" name="文本框 16"/>
            <p:cNvSpPr txBox="1"/>
            <p:nvPr/>
          </p:nvSpPr>
          <p:spPr>
            <a:xfrm>
              <a:off x="1943276" y="2811188"/>
              <a:ext cx="510116" cy="1209288"/>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a:solidFill>
                    <a:schemeClr val="bg2">
                      <a:lumMod val="75000"/>
                    </a:schemeClr>
                  </a:solidFill>
                  <a:sym typeface="Calibri" panose="020F0502020204030204" charset="0"/>
                </a:rPr>
                <a:t>1</a:t>
              </a:r>
            </a:p>
          </p:txBody>
        </p:sp>
        <p:sp>
          <p:nvSpPr>
            <p:cNvPr id="32" name="圆角矩形 1"/>
            <p:cNvSpPr/>
            <p:nvPr/>
          </p:nvSpPr>
          <p:spPr>
            <a:xfrm>
              <a:off x="1693852" y="2749227"/>
              <a:ext cx="1031171" cy="1341107"/>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2">
                <a:lumMod val="75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30" name="直接连接符 29"/>
            <p:cNvCxnSpPr/>
            <p:nvPr/>
          </p:nvCxnSpPr>
          <p:spPr>
            <a:xfrm>
              <a:off x="1469260" y="4654273"/>
              <a:ext cx="1481667" cy="0"/>
            </a:xfrm>
            <a:prstGeom prst="line">
              <a:avLst/>
            </a:prstGeom>
            <a:ln>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3548947" y="2882805"/>
            <a:ext cx="834175" cy="1072537"/>
            <a:chOff x="3230497" y="2747338"/>
            <a:chExt cx="834175" cy="1072537"/>
          </a:xfrm>
        </p:grpSpPr>
        <p:sp>
          <p:nvSpPr>
            <p:cNvPr id="57" name="文本框 16"/>
            <p:cNvSpPr txBox="1"/>
            <p:nvPr/>
          </p:nvSpPr>
          <p:spPr>
            <a:xfrm>
              <a:off x="3497367" y="2765289"/>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chemeClr val="bg2">
                      <a:lumMod val="75000"/>
                    </a:schemeClr>
                  </a:solidFill>
                  <a:sym typeface="Calibri" panose="020F0502020204030204" charset="0"/>
                </a:rPr>
                <a:t>2</a:t>
              </a:r>
            </a:p>
          </p:txBody>
        </p:sp>
        <p:sp>
          <p:nvSpPr>
            <p:cNvPr id="58" name="圆角矩形 1"/>
            <p:cNvSpPr/>
            <p:nvPr/>
          </p:nvSpPr>
          <p:spPr>
            <a:xfrm>
              <a:off x="3356942" y="2747338"/>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2">
                <a:lumMod val="75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59" name="直接连接符 58"/>
            <p:cNvCxnSpPr/>
            <p:nvPr/>
          </p:nvCxnSpPr>
          <p:spPr>
            <a:xfrm>
              <a:off x="3230497" y="3819875"/>
              <a:ext cx="834175"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5575681" y="2863401"/>
            <a:ext cx="834175" cy="1072537"/>
            <a:chOff x="4971781" y="2780149"/>
            <a:chExt cx="834175" cy="1072537"/>
          </a:xfrm>
        </p:grpSpPr>
        <p:sp>
          <p:nvSpPr>
            <p:cNvPr id="35" name="文本框 16"/>
            <p:cNvSpPr txBox="1"/>
            <p:nvPr/>
          </p:nvSpPr>
          <p:spPr>
            <a:xfrm>
              <a:off x="5238651" y="2798100"/>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chemeClr val="bg2">
                      <a:lumMod val="75000"/>
                    </a:schemeClr>
                  </a:solidFill>
                  <a:sym typeface="Calibri" panose="020F0502020204030204" charset="0"/>
                </a:rPr>
                <a:t>3</a:t>
              </a:r>
            </a:p>
          </p:txBody>
        </p:sp>
        <p:sp>
          <p:nvSpPr>
            <p:cNvPr id="36" name="圆角矩形 1"/>
            <p:cNvSpPr/>
            <p:nvPr/>
          </p:nvSpPr>
          <p:spPr>
            <a:xfrm>
              <a:off x="5098226" y="2780149"/>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2">
                <a:lumMod val="75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37" name="直接连接符 36"/>
            <p:cNvCxnSpPr/>
            <p:nvPr/>
          </p:nvCxnSpPr>
          <p:spPr>
            <a:xfrm>
              <a:off x="4971781" y="3852686"/>
              <a:ext cx="834175" cy="0"/>
            </a:xfrm>
            <a:prstGeom prst="line">
              <a:avLst/>
            </a:prstGeom>
            <a:ln>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9916955" y="2863401"/>
            <a:ext cx="834175" cy="1072537"/>
            <a:chOff x="8451670" y="2830873"/>
            <a:chExt cx="834175" cy="1072537"/>
          </a:xfrm>
        </p:grpSpPr>
        <p:sp>
          <p:nvSpPr>
            <p:cNvPr id="39" name="文本框 16"/>
            <p:cNvSpPr txBox="1"/>
            <p:nvPr/>
          </p:nvSpPr>
          <p:spPr>
            <a:xfrm>
              <a:off x="8718540" y="2848824"/>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rgbClr val="C00000"/>
                  </a:solidFill>
                  <a:sym typeface="Calibri" panose="020F0502020204030204" charset="0"/>
                </a:rPr>
                <a:t>5</a:t>
              </a:r>
            </a:p>
          </p:txBody>
        </p:sp>
        <p:sp>
          <p:nvSpPr>
            <p:cNvPr id="40" name="圆角矩形 1"/>
            <p:cNvSpPr/>
            <p:nvPr/>
          </p:nvSpPr>
          <p:spPr>
            <a:xfrm>
              <a:off x="8578115" y="2830873"/>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rgbClr val="C00000"/>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41" name="直接连接符 40"/>
            <p:cNvCxnSpPr/>
            <p:nvPr/>
          </p:nvCxnSpPr>
          <p:spPr>
            <a:xfrm>
              <a:off x="8451670" y="3903410"/>
              <a:ext cx="834175"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46" name="组合 45"/>
          <p:cNvGrpSpPr/>
          <p:nvPr/>
        </p:nvGrpSpPr>
        <p:grpSpPr>
          <a:xfrm>
            <a:off x="7766791" y="2863401"/>
            <a:ext cx="834175" cy="1072537"/>
            <a:chOff x="6733018" y="2798100"/>
            <a:chExt cx="834175" cy="1072537"/>
          </a:xfrm>
        </p:grpSpPr>
        <p:sp>
          <p:nvSpPr>
            <p:cNvPr id="47" name="文本框 16"/>
            <p:cNvSpPr txBox="1"/>
            <p:nvPr/>
          </p:nvSpPr>
          <p:spPr>
            <a:xfrm>
              <a:off x="6999888" y="2816051"/>
              <a:ext cx="287194" cy="680827"/>
            </a:xfrm>
            <a:prstGeom prst="rect">
              <a:avLst/>
            </a:prstGeom>
            <a:noFill/>
          </p:spPr>
          <p:txBody>
            <a:bodyPr anchor="ctr">
              <a:spAutoFit/>
            </a:bodyPr>
            <a:lstStyle>
              <a:defPPr>
                <a:defRPr lang="zh-CN"/>
              </a:defPPr>
              <a:lvl1pPr marR="0" lvl="0" indent="0" algn="ctr" defTabSz="609600" fontAlgn="auto">
                <a:lnSpc>
                  <a:spcPct val="130000"/>
                </a:lnSpc>
                <a:spcBef>
                  <a:spcPts val="0"/>
                </a:spcBef>
                <a:spcAft>
                  <a:spcPts val="0"/>
                </a:spcAft>
                <a:buClrTx/>
                <a:buSzTx/>
                <a:buFontTx/>
                <a:buNone/>
                <a:defRPr kumimoji="0" sz="3735"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sz="3200" dirty="0" smtClean="0">
                  <a:solidFill>
                    <a:schemeClr val="bg1">
                      <a:lumMod val="50000"/>
                    </a:schemeClr>
                  </a:solidFill>
                  <a:sym typeface="Calibri" panose="020F0502020204030204" charset="0"/>
                </a:rPr>
                <a:t>4</a:t>
              </a:r>
              <a:endParaRPr lang="zh-CN" altLang="en-US" sz="3200" dirty="0">
                <a:solidFill>
                  <a:schemeClr val="bg1">
                    <a:lumMod val="50000"/>
                  </a:schemeClr>
                </a:solidFill>
                <a:sym typeface="Calibri" panose="020F0502020204030204" charset="0"/>
              </a:endParaRPr>
            </a:p>
          </p:txBody>
        </p:sp>
        <p:sp>
          <p:nvSpPr>
            <p:cNvPr id="48" name="圆角矩形 1"/>
            <p:cNvSpPr/>
            <p:nvPr/>
          </p:nvSpPr>
          <p:spPr>
            <a:xfrm>
              <a:off x="6859463" y="2798100"/>
              <a:ext cx="580547" cy="755041"/>
            </a:xfrm>
            <a:custGeom>
              <a:avLst/>
              <a:gdLst/>
              <a:ahLst/>
              <a:cxnLst/>
              <a:rect l="l" t="t" r="r" b="b"/>
              <a:pathLst>
                <a:path w="773378" h="1005830">
                  <a:moveTo>
                    <a:pt x="386690" y="946393"/>
                  </a:moveTo>
                  <a:cubicBezTo>
                    <a:pt x="374065" y="946393"/>
                    <a:pt x="363830" y="956628"/>
                    <a:pt x="363830" y="969253"/>
                  </a:cubicBezTo>
                  <a:cubicBezTo>
                    <a:pt x="363830" y="981878"/>
                    <a:pt x="374065" y="992113"/>
                    <a:pt x="386690" y="992113"/>
                  </a:cubicBezTo>
                  <a:cubicBezTo>
                    <a:pt x="399315" y="992113"/>
                    <a:pt x="409550" y="981878"/>
                    <a:pt x="409550" y="969253"/>
                  </a:cubicBezTo>
                  <a:cubicBezTo>
                    <a:pt x="409550" y="956628"/>
                    <a:pt x="399315" y="946393"/>
                    <a:pt x="386690" y="946393"/>
                  </a:cubicBezTo>
                  <a:close/>
                  <a:moveTo>
                    <a:pt x="98139" y="72735"/>
                  </a:moveTo>
                  <a:cubicBezTo>
                    <a:pt x="78668" y="72735"/>
                    <a:pt x="62883" y="88520"/>
                    <a:pt x="62883" y="107991"/>
                  </a:cubicBezTo>
                  <a:lnTo>
                    <a:pt x="62883" y="897839"/>
                  </a:lnTo>
                  <a:cubicBezTo>
                    <a:pt x="62883" y="917310"/>
                    <a:pt x="78668" y="933095"/>
                    <a:pt x="98139" y="933095"/>
                  </a:cubicBezTo>
                  <a:lnTo>
                    <a:pt x="675239" y="933095"/>
                  </a:lnTo>
                  <a:cubicBezTo>
                    <a:pt x="694710" y="933095"/>
                    <a:pt x="710495" y="917310"/>
                    <a:pt x="710495" y="897839"/>
                  </a:cubicBezTo>
                  <a:lnTo>
                    <a:pt x="710495" y="107991"/>
                  </a:lnTo>
                  <a:cubicBezTo>
                    <a:pt x="710495" y="88520"/>
                    <a:pt x="694710" y="72735"/>
                    <a:pt x="675239" y="72735"/>
                  </a:cubicBezTo>
                  <a:close/>
                  <a:moveTo>
                    <a:pt x="42102" y="0"/>
                  </a:moveTo>
                  <a:lnTo>
                    <a:pt x="731276" y="0"/>
                  </a:lnTo>
                  <a:cubicBezTo>
                    <a:pt x="754528" y="0"/>
                    <a:pt x="773378" y="18850"/>
                    <a:pt x="773378" y="42102"/>
                  </a:cubicBezTo>
                  <a:lnTo>
                    <a:pt x="773378" y="963728"/>
                  </a:lnTo>
                  <a:cubicBezTo>
                    <a:pt x="773378" y="986980"/>
                    <a:pt x="754528" y="1005830"/>
                    <a:pt x="731276" y="1005830"/>
                  </a:cubicBezTo>
                  <a:lnTo>
                    <a:pt x="42102" y="1005830"/>
                  </a:lnTo>
                  <a:cubicBezTo>
                    <a:pt x="18850" y="1005830"/>
                    <a:pt x="0" y="986980"/>
                    <a:pt x="0" y="963728"/>
                  </a:cubicBezTo>
                  <a:lnTo>
                    <a:pt x="0" y="42102"/>
                  </a:lnTo>
                  <a:cubicBezTo>
                    <a:pt x="0" y="18850"/>
                    <a:pt x="18850" y="0"/>
                    <a:pt x="42102" y="0"/>
                  </a:cubicBezTo>
                  <a:close/>
                </a:path>
              </a:pathLst>
            </a:custGeom>
            <a:solidFill>
              <a:schemeClr val="bg1">
                <a:lumMod val="50000"/>
              </a:schemeClr>
            </a:solidFill>
            <a:ln>
              <a:noFill/>
            </a:ln>
            <a:effectLst>
              <a:reflection blurRad="6350" stA="39000" endPos="2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09600"/>
              <a:endParaRPr lang="zh-CN" altLang="en-US" sz="2400">
                <a:solidFill>
                  <a:prstClr val="white"/>
                </a:solidFill>
                <a:latin typeface="Calibri" panose="020F0502020204030204" charset="0"/>
                <a:ea typeface="微软雅黑" panose="020B0503020204020204" pitchFamily="34" charset="-122"/>
                <a:cs typeface="Calibri" panose="020F0502020204030204" charset="0"/>
                <a:sym typeface="Calibri" panose="020F0502020204030204" charset="0"/>
              </a:endParaRPr>
            </a:p>
          </p:txBody>
        </p:sp>
        <p:cxnSp>
          <p:nvCxnSpPr>
            <p:cNvPr id="49" name="直接连接符 48"/>
            <p:cNvCxnSpPr/>
            <p:nvPr/>
          </p:nvCxnSpPr>
          <p:spPr>
            <a:xfrm>
              <a:off x="6733018" y="3870637"/>
              <a:ext cx="834175"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7" name="文本框 26"/>
          <p:cNvSpPr txBox="1"/>
          <p:nvPr/>
        </p:nvSpPr>
        <p:spPr>
          <a:xfrm>
            <a:off x="860416" y="4216400"/>
            <a:ext cx="2075815" cy="1175706"/>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smtClean="0">
                <a:solidFill>
                  <a:schemeClr val="bg1">
                    <a:lumMod val="50000"/>
                  </a:schemeClr>
                </a:solidFill>
                <a:sym typeface="Calibri" panose="020F0502020204030204" charset="0"/>
              </a:rPr>
              <a:t>Initialization </a:t>
            </a:r>
            <a:r>
              <a:rPr lang="en-US" altLang="zh-CN" b="0" dirty="0">
                <a:solidFill>
                  <a:schemeClr val="bg1">
                    <a:lumMod val="50000"/>
                  </a:schemeClr>
                </a:solidFill>
                <a:sym typeface="Calibri" panose="020F0502020204030204" charset="0"/>
              </a:rPr>
              <a:t>function </a:t>
            </a:r>
            <a:r>
              <a:rPr lang="en-US" altLang="zh-CN" b="0" dirty="0" smtClean="0">
                <a:solidFill>
                  <a:schemeClr val="bg1">
                    <a:lumMod val="50000"/>
                  </a:schemeClr>
                </a:solidFill>
                <a:sym typeface="Calibri" panose="020F0502020204030204" charset="0"/>
              </a:rPr>
              <a:t>introduction</a:t>
            </a:r>
            <a:endParaRPr lang="zh-CN" altLang="en-US" b="0" dirty="0" smtClean="0">
              <a:solidFill>
                <a:schemeClr val="bg1">
                  <a:lumMod val="50000"/>
                </a:schemeClr>
              </a:solidFill>
              <a:sym typeface="Calibri" panose="020F0502020204030204" charset="0"/>
            </a:endParaRPr>
          </a:p>
        </p:txBody>
      </p:sp>
      <p:sp>
        <p:nvSpPr>
          <p:cNvPr id="28" name="文本框 27"/>
          <p:cNvSpPr txBox="1"/>
          <p:nvPr/>
        </p:nvSpPr>
        <p:spPr>
          <a:xfrm>
            <a:off x="2936240" y="4216400"/>
            <a:ext cx="2079625" cy="1200329"/>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a:solidFill>
                  <a:schemeClr val="bg1">
                    <a:lumMod val="50000"/>
                  </a:schemeClr>
                </a:solidFill>
                <a:sym typeface="Calibri" panose="020F0502020204030204" charset="0"/>
              </a:rPr>
              <a:t>Password reset for front-end devices</a:t>
            </a:r>
            <a:endParaRPr lang="zh-CN" altLang="en-US" b="0" dirty="0">
              <a:solidFill>
                <a:schemeClr val="bg1">
                  <a:lumMod val="50000"/>
                </a:schemeClr>
              </a:solidFill>
              <a:sym typeface="Calibri" panose="020F0502020204030204" charset="0"/>
            </a:endParaRPr>
          </a:p>
        </p:txBody>
      </p:sp>
      <p:sp>
        <p:nvSpPr>
          <p:cNvPr id="29" name="文本框 28"/>
          <p:cNvSpPr txBox="1"/>
          <p:nvPr/>
        </p:nvSpPr>
        <p:spPr>
          <a:xfrm>
            <a:off x="5015865" y="4216400"/>
            <a:ext cx="1965960" cy="1200329"/>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smtClean="0">
                <a:solidFill>
                  <a:schemeClr val="bg1">
                    <a:lumMod val="50000"/>
                  </a:schemeClr>
                </a:solidFill>
                <a:sym typeface="Calibri" panose="020F0502020204030204" charset="0"/>
              </a:rPr>
              <a:t>Password </a:t>
            </a:r>
            <a:r>
              <a:rPr lang="en-US" altLang="zh-CN" b="0" dirty="0">
                <a:solidFill>
                  <a:schemeClr val="bg1">
                    <a:lumMod val="50000"/>
                  </a:schemeClr>
                </a:solidFill>
                <a:sym typeface="Calibri" panose="020F0502020204030204" charset="0"/>
              </a:rPr>
              <a:t>reset for storage devices</a:t>
            </a:r>
            <a:endParaRPr lang="zh-CN" altLang="en-US" b="0" dirty="0">
              <a:solidFill>
                <a:schemeClr val="bg1">
                  <a:lumMod val="50000"/>
                </a:schemeClr>
              </a:solidFill>
              <a:sym typeface="Calibri" panose="020F0502020204030204" charset="0"/>
            </a:endParaRPr>
          </a:p>
        </p:txBody>
      </p:sp>
      <p:sp>
        <p:nvSpPr>
          <p:cNvPr id="33" name="文本框 32"/>
          <p:cNvSpPr txBox="1"/>
          <p:nvPr/>
        </p:nvSpPr>
        <p:spPr>
          <a:xfrm>
            <a:off x="7196296" y="4216399"/>
            <a:ext cx="2079625" cy="1200329"/>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a:solidFill>
                  <a:schemeClr val="bg1">
                    <a:lumMod val="50000"/>
                  </a:schemeClr>
                </a:solidFill>
                <a:sym typeface="Calibri" panose="020F0502020204030204" charset="0"/>
              </a:rPr>
              <a:t>Password reset for intelligent building devices</a:t>
            </a:r>
            <a:endParaRPr lang="zh-CN" altLang="en-US" b="0" dirty="0">
              <a:solidFill>
                <a:schemeClr val="bg1">
                  <a:lumMod val="50000"/>
                </a:schemeClr>
              </a:solidFill>
              <a:sym typeface="Calibri" panose="020F0502020204030204" charset="0"/>
            </a:endParaRPr>
          </a:p>
        </p:txBody>
      </p:sp>
      <p:sp>
        <p:nvSpPr>
          <p:cNvPr id="42" name="文本框 41"/>
          <p:cNvSpPr txBox="1"/>
          <p:nvPr/>
        </p:nvSpPr>
        <p:spPr>
          <a:xfrm>
            <a:off x="9302802" y="4216399"/>
            <a:ext cx="2024380" cy="830997"/>
          </a:xfrm>
          <a:prstGeom prst="rect">
            <a:avLst/>
          </a:prstGeom>
          <a:noFill/>
        </p:spPr>
        <p:txBody>
          <a:bodyPr wrap="square">
            <a:spAutoFit/>
          </a:bodyPr>
          <a:lstStyle>
            <a:defPPr>
              <a:defRPr lang="zh-CN"/>
            </a:defPPr>
            <a:lvl1pPr marR="0" lvl="0" indent="0" algn="ctr" defTabSz="609600" fontAlgn="auto">
              <a:lnSpc>
                <a:spcPct val="120000"/>
              </a:lnSpc>
              <a:spcBef>
                <a:spcPts val="0"/>
              </a:spcBef>
              <a:spcAft>
                <a:spcPts val="0"/>
              </a:spcAft>
              <a:buClrTx/>
              <a:buSzTx/>
              <a:buFontTx/>
              <a:buNone/>
              <a:defRPr kumimoji="1" sz="2000" b="1" i="0" u="none" strike="noStrike" kern="1600" cap="none" spc="0" normalizeH="0" baseline="0">
                <a:ln>
                  <a:noFill/>
                </a:ln>
                <a:solidFill>
                  <a:srgbClr val="FF0000"/>
                </a:solidFill>
                <a:effectLst/>
                <a:uLnTx/>
                <a:uFillTx/>
                <a:latin typeface="Calibri" panose="020F0502020204030204" charset="0"/>
                <a:ea typeface="微软雅黑" panose="020B0503020204020204" pitchFamily="34" charset="-122"/>
                <a:cs typeface="Calibri" panose="020F0502020204030204" charset="0"/>
              </a:defRPr>
            </a:lvl1pPr>
          </a:lstStyle>
          <a:p>
            <a:r>
              <a:rPr lang="en-US" altLang="zh-CN" b="0" dirty="0">
                <a:solidFill>
                  <a:schemeClr val="bg1">
                    <a:lumMod val="50000"/>
                  </a:schemeClr>
                </a:solidFill>
                <a:sym typeface="Calibri" panose="020F0502020204030204" charset="0"/>
              </a:rPr>
              <a:t>Password reset for other devices</a:t>
            </a:r>
            <a:endParaRPr lang="zh-CN" altLang="en-US" b="0" dirty="0">
              <a:solidFill>
                <a:schemeClr val="bg1">
                  <a:lumMod val="50000"/>
                </a:schemeClr>
              </a:solidFill>
              <a:sym typeface="Calibri" panose="020F0502020204030204" charset="0"/>
            </a:endParaRPr>
          </a:p>
        </p:txBody>
      </p:sp>
    </p:spTree>
    <p:extLst>
      <p:ext uri="{BB962C8B-B14F-4D97-AF65-F5344CB8AC3E}">
        <p14:creationId xmlns:p14="http://schemas.microsoft.com/office/powerpoint/2010/main" val="34661301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374598"/>
            <a:ext cx="9736311" cy="601377"/>
          </a:xfrm>
        </p:spPr>
        <p:txBody>
          <a:bodyPr/>
          <a:lstStyle/>
          <a:p>
            <a:r>
              <a:rPr lang="en-US" altLang="zh-CN" sz="2800" dirty="0">
                <a:ea typeface="宋体" panose="02010600030101010101" pitchFamily="2" charset="-122"/>
              </a:rPr>
              <a:t>The </a:t>
            </a:r>
            <a:r>
              <a:rPr lang="en-US" altLang="zh-CN" sz="2800" dirty="0" smtClean="0">
                <a:ea typeface="宋体" panose="02010600030101010101" pitchFamily="2" charset="-122"/>
              </a:rPr>
              <a:t>MPT </a:t>
            </a:r>
            <a:r>
              <a:rPr lang="en-US" altLang="zh-CN" sz="2800" dirty="0">
                <a:ea typeface="宋体" panose="02010600030101010101" pitchFamily="2" charset="-122"/>
              </a:rPr>
              <a:t>password </a:t>
            </a:r>
            <a:r>
              <a:rPr lang="en-US" altLang="zh-CN" sz="2800" dirty="0" smtClean="0">
                <a:ea typeface="宋体" panose="02010600030101010101" pitchFamily="2" charset="-122"/>
              </a:rPr>
              <a:t> </a:t>
            </a:r>
            <a:r>
              <a:rPr lang="en-US" altLang="zh-CN" sz="2800" dirty="0">
                <a:ea typeface="宋体" panose="02010600030101010101" pitchFamily="2" charset="-122"/>
              </a:rPr>
              <a:t>reset</a:t>
            </a:r>
            <a:endParaRPr lang="zh-CN" sz="2800" dirty="0">
              <a:ea typeface="宋体" panose="02010600030101010101" pitchFamily="2" charset="-122"/>
            </a:endParaRPr>
          </a:p>
        </p:txBody>
      </p:sp>
      <p:sp>
        <p:nvSpPr>
          <p:cNvPr id="4" name="矩形 3"/>
          <p:cNvSpPr/>
          <p:nvPr/>
        </p:nvSpPr>
        <p:spPr>
          <a:xfrm>
            <a:off x="487581" y="1238576"/>
            <a:ext cx="10862906" cy="918216"/>
          </a:xfrm>
          <a:prstGeom prst="rect">
            <a:avLst/>
          </a:prstGeom>
        </p:spPr>
        <p:txBody>
          <a:bodyPr wrap="square">
            <a:spAutoFit/>
          </a:bodyPr>
          <a:lstStyle/>
          <a:p>
            <a:pPr>
              <a:spcAft>
                <a:spcPts val="1200"/>
              </a:spcAft>
            </a:pPr>
            <a:r>
              <a:rPr lang="en-US" altLang="zh-CN" b="1" dirty="0">
                <a:solidFill>
                  <a:srgbClr val="FF0000"/>
                </a:solidFill>
                <a:latin typeface="Calibri" panose="020F0502020204030204" pitchFamily="34" charset="0"/>
                <a:ea typeface="宋体" panose="02010600030101010101" pitchFamily="2" charset="-122"/>
                <a:cs typeface="Calibri" panose="020F0502020204030204" pitchFamily="34" charset="0"/>
              </a:rPr>
              <a:t>Note:</a:t>
            </a:r>
            <a:r>
              <a:rPr lang="en-US" altLang="zh-CN" dirty="0">
                <a:latin typeface="Calibri" panose="020F0502020204030204" pitchFamily="34" charset="0"/>
                <a:ea typeface="宋体" panose="02010600030101010101" pitchFamily="2" charset="-122"/>
                <a:cs typeface="Calibri" panose="020F0502020204030204" pitchFamily="34" charset="0"/>
              </a:rPr>
              <a:t> For MPT devices, if the password is forgotten, it can only be reset after restoring the device to its factory </a:t>
            </a:r>
            <a:r>
              <a:rPr lang="en-US" altLang="zh-CN" dirty="0" smtClean="0">
                <a:latin typeface="Calibri" panose="020F0502020204030204" pitchFamily="34" charset="0"/>
                <a:ea typeface="宋体" panose="02010600030101010101" pitchFamily="2" charset="-122"/>
                <a:cs typeface="Calibri" panose="020F0502020204030204" pitchFamily="34" charset="0"/>
              </a:rPr>
              <a:t>settings. </a:t>
            </a:r>
            <a:r>
              <a:rPr lang="en-US" altLang="zh-CN" dirty="0">
                <a:latin typeface="Calibri" panose="020F0502020204030204" pitchFamily="34" charset="0"/>
                <a:ea typeface="宋体" panose="02010600030101010101" pitchFamily="2" charset="-122"/>
                <a:cs typeface="Calibri" panose="020F0502020204030204" pitchFamily="34" charset="0"/>
              </a:rPr>
              <a:t>Please be aware that restoring factory settings will erase all data on the device, including pictures, recordings, and so forth.</a:t>
            </a:r>
            <a:endParaRPr lang="zh-CN" altLang="zh-CN" sz="2400" dirty="0">
              <a:effectLst/>
              <a:latin typeface="Calibri" panose="020F0502020204030204" pitchFamily="34" charset="0"/>
              <a:ea typeface="宋体" panose="02010600030101010101" pitchFamily="2" charset="-122"/>
              <a:cs typeface="Calibri" panose="020F0502020204030204" pitchFamily="34" charset="0"/>
            </a:endParaRPr>
          </a:p>
        </p:txBody>
      </p:sp>
      <p:sp>
        <p:nvSpPr>
          <p:cNvPr id="5" name="矩形 4"/>
          <p:cNvSpPr/>
          <p:nvPr/>
        </p:nvSpPr>
        <p:spPr>
          <a:xfrm>
            <a:off x="566058" y="2312648"/>
            <a:ext cx="10635342" cy="923330"/>
          </a:xfrm>
          <a:prstGeom prst="rect">
            <a:avLst/>
          </a:prstGeom>
        </p:spPr>
        <p:txBody>
          <a:bodyPr wrap="square">
            <a:spAutoFit/>
          </a:bodyPr>
          <a:lstStyle/>
          <a:p>
            <a:r>
              <a:rPr lang="en-US" altLang="zh-CN" dirty="0" smtClean="0">
                <a:latin typeface="Calibri" panose="020F0502020204030204" pitchFamily="34" charset="0"/>
                <a:ea typeface="宋体" panose="02010600030101010101" pitchFamily="2" charset="-122"/>
                <a:cs typeface="Calibri" panose="020F0502020204030204" pitchFamily="34" charset="0"/>
              </a:rPr>
              <a:t>Step1: To </a:t>
            </a:r>
            <a:r>
              <a:rPr lang="en-US" altLang="zh-CN" dirty="0">
                <a:latin typeface="Calibri" panose="020F0502020204030204" pitchFamily="34" charset="0"/>
                <a:ea typeface="宋体" panose="02010600030101010101" pitchFamily="2" charset="-122"/>
                <a:cs typeface="Calibri" panose="020F0502020204030204" pitchFamily="34" charset="0"/>
              </a:rPr>
              <a:t>reset the MPT220&amp;221 devices, press the power button and the video button simultaneously while the device is powered off. For the MPT320, simultaneously press the power button and the volume down button, and then press the Select button to enter Recovery mode.</a:t>
            </a:r>
            <a:endParaRPr lang="zh-CN" altLang="zh-CN" sz="2400" dirty="0">
              <a:effectLst/>
              <a:latin typeface="Calibri" panose="020F0502020204030204" pitchFamily="34" charset="0"/>
              <a:ea typeface="宋体" panose="02010600030101010101" pitchFamily="2" charset="-122"/>
              <a:cs typeface="Calibri" panose="020F0502020204030204" pitchFamily="34" charset="0"/>
            </a:endParaRPr>
          </a:p>
        </p:txBody>
      </p:sp>
      <p:pic>
        <p:nvPicPr>
          <p:cNvPr id="8" name="图片 7"/>
          <p:cNvPicPr/>
          <p:nvPr/>
        </p:nvPicPr>
        <p:blipFill>
          <a:blip r:embed="rId3"/>
          <a:stretch>
            <a:fillRect/>
          </a:stretch>
        </p:blipFill>
        <p:spPr>
          <a:xfrm>
            <a:off x="2459673" y="3480793"/>
            <a:ext cx="1005509" cy="1995667"/>
          </a:xfrm>
          <a:prstGeom prst="rect">
            <a:avLst/>
          </a:prstGeom>
        </p:spPr>
      </p:pic>
      <p:sp>
        <p:nvSpPr>
          <p:cNvPr id="6" name="矩形 5"/>
          <p:cNvSpPr/>
          <p:nvPr/>
        </p:nvSpPr>
        <p:spPr>
          <a:xfrm>
            <a:off x="840564" y="3751229"/>
            <a:ext cx="1569917" cy="369332"/>
          </a:xfrm>
          <a:prstGeom prst="rect">
            <a:avLst/>
          </a:prstGeom>
        </p:spPr>
        <p:txBody>
          <a:bodyPr wrap="none">
            <a:spAutoFit/>
          </a:bodyPr>
          <a:lstStyle/>
          <a:p>
            <a:r>
              <a:rPr lang="en-US" altLang="zh-CN" dirty="0" smtClean="0">
                <a:latin typeface="Segoe UI" panose="020B0502040204020203" pitchFamily="34" charset="0"/>
                <a:ea typeface="宋体" panose="02010600030101010101" pitchFamily="2" charset="-122"/>
                <a:cs typeface="宋体" panose="02010600030101010101" pitchFamily="2" charset="-122"/>
              </a:rPr>
              <a:t>Power button</a:t>
            </a:r>
            <a:endParaRPr lang="zh-CN" altLang="en-US" dirty="0"/>
          </a:p>
        </p:txBody>
      </p:sp>
      <p:sp>
        <p:nvSpPr>
          <p:cNvPr id="9" name="矩形 8"/>
          <p:cNvSpPr/>
          <p:nvPr/>
        </p:nvSpPr>
        <p:spPr>
          <a:xfrm>
            <a:off x="818952" y="4266480"/>
            <a:ext cx="1585499" cy="369332"/>
          </a:xfrm>
          <a:prstGeom prst="rect">
            <a:avLst/>
          </a:prstGeom>
        </p:spPr>
        <p:txBody>
          <a:bodyPr wrap="none">
            <a:spAutoFit/>
          </a:bodyPr>
          <a:lstStyle/>
          <a:p>
            <a:r>
              <a:rPr lang="en-US" altLang="zh-CN" dirty="0" smtClean="0">
                <a:latin typeface="Segoe UI" panose="020B0502040204020203" pitchFamily="34" charset="0"/>
                <a:ea typeface="宋体" panose="02010600030101010101" pitchFamily="2" charset="-122"/>
                <a:cs typeface="宋体" panose="02010600030101010101" pitchFamily="2" charset="-122"/>
              </a:rPr>
              <a:t>Video </a:t>
            </a:r>
            <a:r>
              <a:rPr lang="en-US" altLang="zh-CN" dirty="0">
                <a:latin typeface="Segoe UI" panose="020B0502040204020203" pitchFamily="34" charset="0"/>
                <a:ea typeface="宋体" panose="02010600030101010101" pitchFamily="2" charset="-122"/>
                <a:cs typeface="宋体" panose="02010600030101010101" pitchFamily="2" charset="-122"/>
              </a:rPr>
              <a:t>button </a:t>
            </a:r>
            <a:endParaRPr lang="zh-CN" altLang="en-US" dirty="0"/>
          </a:p>
        </p:txBody>
      </p:sp>
      <p:pic>
        <p:nvPicPr>
          <p:cNvPr id="10" name="图片 9" descr="https://s5-km-pub-std.oss-accelerate.aliyuncs.com/Data/0/oss-km-image/QXbmcczG35JeBM7T7fYBQte7fQa3CPXd/image.png"/>
          <p:cNvPicPr/>
          <p:nvPr/>
        </p:nvPicPr>
        <p:blipFill>
          <a:blip r:embed="rId4">
            <a:extLst>
              <a:ext uri="{28A0092B-C50C-407E-A947-70E740481C1C}">
                <a14:useLocalDpi xmlns:a14="http://schemas.microsoft.com/office/drawing/2010/main" val="0"/>
              </a:ext>
            </a:extLst>
          </a:blip>
          <a:srcRect/>
          <a:stretch>
            <a:fillRect/>
          </a:stretch>
        </p:blipFill>
        <p:spPr bwMode="auto">
          <a:xfrm>
            <a:off x="7242786" y="3480793"/>
            <a:ext cx="3407879" cy="2463768"/>
          </a:xfrm>
          <a:prstGeom prst="rect">
            <a:avLst/>
          </a:prstGeom>
          <a:noFill/>
          <a:ln>
            <a:noFill/>
          </a:ln>
        </p:spPr>
      </p:pic>
      <p:pic>
        <p:nvPicPr>
          <p:cNvPr id="11" name="图片 10"/>
          <p:cNvPicPr>
            <a:picLocks noChangeAspect="1"/>
          </p:cNvPicPr>
          <p:nvPr/>
        </p:nvPicPr>
        <p:blipFill>
          <a:blip r:embed="rId5"/>
          <a:stretch>
            <a:fillRect/>
          </a:stretch>
        </p:blipFill>
        <p:spPr>
          <a:xfrm>
            <a:off x="4544555" y="3248510"/>
            <a:ext cx="564157" cy="3106528"/>
          </a:xfrm>
          <a:prstGeom prst="rect">
            <a:avLst/>
          </a:prstGeom>
        </p:spPr>
      </p:pic>
      <p:sp>
        <p:nvSpPr>
          <p:cNvPr id="12" name="矩形 11"/>
          <p:cNvSpPr/>
          <p:nvPr/>
        </p:nvSpPr>
        <p:spPr>
          <a:xfrm>
            <a:off x="1272539" y="5605094"/>
            <a:ext cx="1576072" cy="369332"/>
          </a:xfrm>
          <a:prstGeom prst="rect">
            <a:avLst/>
          </a:prstGeom>
        </p:spPr>
        <p:txBody>
          <a:bodyPr wrap="none">
            <a:spAutoFit/>
          </a:bodyPr>
          <a:lstStyle/>
          <a:p>
            <a:r>
              <a:rPr lang="en-US" altLang="zh-CN" dirty="0">
                <a:latin typeface="Segoe UI" panose="020B0502040204020203" pitchFamily="34" charset="0"/>
                <a:ea typeface="宋体" panose="02010600030101010101" pitchFamily="2" charset="-122"/>
                <a:cs typeface="宋体" panose="02010600030101010101" pitchFamily="2" charset="-122"/>
              </a:rPr>
              <a:t>MPT220&amp;221</a:t>
            </a:r>
            <a:endParaRPr lang="zh-CN" altLang="en-US" dirty="0"/>
          </a:p>
        </p:txBody>
      </p:sp>
      <p:sp>
        <p:nvSpPr>
          <p:cNvPr id="13" name="矩形 12"/>
          <p:cNvSpPr/>
          <p:nvPr/>
        </p:nvSpPr>
        <p:spPr>
          <a:xfrm>
            <a:off x="5108712" y="4120561"/>
            <a:ext cx="1569917" cy="369332"/>
          </a:xfrm>
          <a:prstGeom prst="rect">
            <a:avLst/>
          </a:prstGeom>
        </p:spPr>
        <p:txBody>
          <a:bodyPr wrap="none">
            <a:spAutoFit/>
          </a:bodyPr>
          <a:lstStyle/>
          <a:p>
            <a:r>
              <a:rPr lang="en-US" altLang="zh-CN" dirty="0" smtClean="0">
                <a:latin typeface="Segoe UI" panose="020B0502040204020203" pitchFamily="34" charset="0"/>
                <a:ea typeface="宋体" panose="02010600030101010101" pitchFamily="2" charset="-122"/>
                <a:cs typeface="宋体" panose="02010600030101010101" pitchFamily="2" charset="-122"/>
              </a:rPr>
              <a:t>Power button</a:t>
            </a:r>
            <a:endParaRPr lang="zh-CN" altLang="en-US" dirty="0"/>
          </a:p>
        </p:txBody>
      </p:sp>
      <p:sp>
        <p:nvSpPr>
          <p:cNvPr id="14" name="矩形 13"/>
          <p:cNvSpPr/>
          <p:nvPr/>
        </p:nvSpPr>
        <p:spPr>
          <a:xfrm>
            <a:off x="5135911" y="3522219"/>
            <a:ext cx="1795209" cy="646331"/>
          </a:xfrm>
          <a:prstGeom prst="rect">
            <a:avLst/>
          </a:prstGeom>
        </p:spPr>
        <p:txBody>
          <a:bodyPr wrap="square">
            <a:spAutoFit/>
          </a:bodyPr>
          <a:lstStyle/>
          <a:p>
            <a:r>
              <a:rPr lang="en-US" altLang="zh-CN" dirty="0" smtClean="0">
                <a:latin typeface="Segoe UI" panose="020B0502040204020203" pitchFamily="34" charset="0"/>
                <a:ea typeface="宋体" panose="02010600030101010101" pitchFamily="2" charset="-122"/>
                <a:cs typeface="宋体" panose="02010600030101010101" pitchFamily="2" charset="-122"/>
              </a:rPr>
              <a:t>Volume </a:t>
            </a:r>
            <a:r>
              <a:rPr lang="en-US" altLang="zh-CN" dirty="0">
                <a:latin typeface="Segoe UI" panose="020B0502040204020203" pitchFamily="34" charset="0"/>
                <a:ea typeface="宋体" panose="02010600030101010101" pitchFamily="2" charset="-122"/>
                <a:cs typeface="宋体" panose="02010600030101010101" pitchFamily="2" charset="-122"/>
              </a:rPr>
              <a:t>down button </a:t>
            </a:r>
            <a:endParaRPr lang="zh-CN" altLang="en-US" dirty="0"/>
          </a:p>
        </p:txBody>
      </p:sp>
      <p:sp>
        <p:nvSpPr>
          <p:cNvPr id="15" name="矩形 14"/>
          <p:cNvSpPr/>
          <p:nvPr/>
        </p:nvSpPr>
        <p:spPr>
          <a:xfrm>
            <a:off x="5321231" y="5606739"/>
            <a:ext cx="1016625" cy="369332"/>
          </a:xfrm>
          <a:prstGeom prst="rect">
            <a:avLst/>
          </a:prstGeom>
        </p:spPr>
        <p:txBody>
          <a:bodyPr wrap="none">
            <a:spAutoFit/>
          </a:bodyPr>
          <a:lstStyle/>
          <a:p>
            <a:r>
              <a:rPr lang="en-US" altLang="zh-CN" dirty="0">
                <a:latin typeface="Segoe UI" panose="020B0502040204020203" pitchFamily="34" charset="0"/>
                <a:ea typeface="宋体" panose="02010600030101010101" pitchFamily="2" charset="-122"/>
                <a:cs typeface="宋体" panose="02010600030101010101" pitchFamily="2" charset="-122"/>
              </a:rPr>
              <a:t>MPT320</a:t>
            </a:r>
            <a:endParaRPr lang="zh-CN" alt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374598"/>
            <a:ext cx="9736311" cy="601377"/>
          </a:xfrm>
        </p:spPr>
        <p:txBody>
          <a:bodyPr/>
          <a:lstStyle/>
          <a:p>
            <a:r>
              <a:rPr lang="en-US" altLang="zh-CN" sz="2800" dirty="0">
                <a:ea typeface="宋体" panose="02010600030101010101" pitchFamily="2" charset="-122"/>
              </a:rPr>
              <a:t>The </a:t>
            </a:r>
            <a:r>
              <a:rPr lang="en-US" altLang="zh-CN" sz="2800" dirty="0" smtClean="0">
                <a:ea typeface="宋体" panose="02010600030101010101" pitchFamily="2" charset="-122"/>
              </a:rPr>
              <a:t>MPT </a:t>
            </a:r>
            <a:r>
              <a:rPr lang="en-US" altLang="zh-CN" sz="2800" dirty="0">
                <a:ea typeface="宋体" panose="02010600030101010101" pitchFamily="2" charset="-122"/>
              </a:rPr>
              <a:t>password </a:t>
            </a:r>
            <a:r>
              <a:rPr lang="en-US" altLang="zh-CN" sz="2800" dirty="0" smtClean="0">
                <a:ea typeface="宋体" panose="02010600030101010101" pitchFamily="2" charset="-122"/>
              </a:rPr>
              <a:t> </a:t>
            </a:r>
            <a:r>
              <a:rPr lang="en-US" altLang="zh-CN" sz="2800" dirty="0">
                <a:ea typeface="宋体" panose="02010600030101010101" pitchFamily="2" charset="-122"/>
              </a:rPr>
              <a:t>reset</a:t>
            </a:r>
            <a:endParaRPr lang="zh-CN" sz="2800" dirty="0">
              <a:ea typeface="宋体" panose="02010600030101010101" pitchFamily="2" charset="-122"/>
            </a:endParaRPr>
          </a:p>
        </p:txBody>
      </p:sp>
      <p:sp>
        <p:nvSpPr>
          <p:cNvPr id="16" name="矩形 15"/>
          <p:cNvSpPr/>
          <p:nvPr/>
        </p:nvSpPr>
        <p:spPr>
          <a:xfrm>
            <a:off x="565807" y="1366469"/>
            <a:ext cx="10260496" cy="646331"/>
          </a:xfrm>
          <a:prstGeom prst="rect">
            <a:avLst/>
          </a:prstGeom>
        </p:spPr>
        <p:txBody>
          <a:bodyPr wrap="square">
            <a:spAutoFit/>
          </a:bodyPr>
          <a:lstStyle/>
          <a:p>
            <a:pPr>
              <a:spcAft>
                <a:spcPts val="1200"/>
              </a:spcAft>
            </a:pPr>
            <a:r>
              <a:rPr lang="en-US" altLang="zh-CN" dirty="0" smtClean="0">
                <a:latin typeface="Segoe UI" panose="020B0502040204020203" pitchFamily="34" charset="0"/>
                <a:ea typeface="宋体" panose="02010600030101010101" pitchFamily="2" charset="-122"/>
                <a:cs typeface="宋体" panose="02010600030101010101" pitchFamily="2" charset="-122"/>
              </a:rPr>
              <a:t>Step2: Select ‘Wipe </a:t>
            </a:r>
            <a:r>
              <a:rPr lang="en-US" altLang="zh-CN" dirty="0">
                <a:latin typeface="Segoe UI" panose="020B0502040204020203" pitchFamily="34" charset="0"/>
                <a:ea typeface="宋体" panose="02010600030101010101" pitchFamily="2" charset="-122"/>
                <a:cs typeface="宋体" panose="02010600030101010101" pitchFamily="2" charset="-122"/>
              </a:rPr>
              <a:t>data/factory </a:t>
            </a:r>
            <a:r>
              <a:rPr lang="en-US" altLang="zh-CN" dirty="0" smtClean="0">
                <a:latin typeface="Segoe UI" panose="020B0502040204020203" pitchFamily="34" charset="0"/>
                <a:ea typeface="宋体" panose="02010600030101010101" pitchFamily="2" charset="-122"/>
                <a:cs typeface="宋体" panose="02010600030101010101" pitchFamily="2" charset="-122"/>
              </a:rPr>
              <a:t>reset’,</a:t>
            </a:r>
            <a:r>
              <a:rPr lang="en-US" altLang="zh-CN" dirty="0" err="1" smtClean="0">
                <a:latin typeface="Segoe UI" panose="020B0502040204020203" pitchFamily="34" charset="0"/>
                <a:ea typeface="宋体" panose="02010600030101010101" pitchFamily="2" charset="-122"/>
                <a:cs typeface="宋体" panose="02010600030101010101" pitchFamily="2" charset="-122"/>
              </a:rPr>
              <a:t>seledt</a:t>
            </a:r>
            <a:r>
              <a:rPr lang="en-US" altLang="zh-CN" dirty="0" smtClean="0">
                <a:latin typeface="Segoe UI" panose="020B0502040204020203" pitchFamily="34" charset="0"/>
                <a:ea typeface="宋体" panose="02010600030101010101" pitchFamily="2" charset="-122"/>
                <a:cs typeface="宋体" panose="02010600030101010101" pitchFamily="2" charset="-122"/>
              </a:rPr>
              <a:t> ‘yes’, select ‘Reboot </a:t>
            </a:r>
            <a:r>
              <a:rPr lang="en-US" altLang="zh-CN" dirty="0">
                <a:latin typeface="Segoe UI" panose="020B0502040204020203" pitchFamily="34" charset="0"/>
                <a:ea typeface="宋体" panose="02010600030101010101" pitchFamily="2" charset="-122"/>
                <a:cs typeface="宋体" panose="02010600030101010101" pitchFamily="2" charset="-122"/>
              </a:rPr>
              <a:t>system </a:t>
            </a:r>
            <a:r>
              <a:rPr lang="en-US" altLang="zh-CN" dirty="0" smtClean="0">
                <a:latin typeface="Segoe UI" panose="020B0502040204020203" pitchFamily="34" charset="0"/>
                <a:ea typeface="宋体" panose="02010600030101010101" pitchFamily="2" charset="-122"/>
                <a:cs typeface="宋体" panose="02010600030101010101" pitchFamily="2" charset="-122"/>
              </a:rPr>
              <a:t>now’ </a:t>
            </a:r>
            <a:r>
              <a:rPr lang="en-US" altLang="zh-CN" dirty="0">
                <a:latin typeface="Segoe UI" panose="020B0502040204020203" pitchFamily="34" charset="0"/>
                <a:ea typeface="宋体" panose="02010600030101010101" pitchFamily="2" charset="-122"/>
                <a:cs typeface="宋体" panose="02010600030101010101" pitchFamily="2" charset="-122"/>
              </a:rPr>
              <a:t>to complete the factory reset.</a:t>
            </a:r>
            <a:endParaRPr lang="zh-CN" altLang="zh-CN" sz="2400" dirty="0">
              <a:effectLst/>
              <a:latin typeface="宋体" panose="02010600030101010101" pitchFamily="2" charset="-122"/>
              <a:ea typeface="宋体" panose="02010600030101010101" pitchFamily="2" charset="-122"/>
              <a:cs typeface="宋体" panose="02010600030101010101" pitchFamily="2" charset="-122"/>
            </a:endParaRPr>
          </a:p>
        </p:txBody>
      </p:sp>
      <p:pic>
        <p:nvPicPr>
          <p:cNvPr id="17" name="图片 16"/>
          <p:cNvPicPr>
            <a:picLocks noChangeAspect="1"/>
          </p:cNvPicPr>
          <p:nvPr/>
        </p:nvPicPr>
        <p:blipFill>
          <a:blip r:embed="rId3"/>
          <a:stretch>
            <a:fillRect/>
          </a:stretch>
        </p:blipFill>
        <p:spPr>
          <a:xfrm>
            <a:off x="776459" y="2416469"/>
            <a:ext cx="2493290" cy="1956943"/>
          </a:xfrm>
          <a:prstGeom prst="rect">
            <a:avLst/>
          </a:prstGeom>
        </p:spPr>
      </p:pic>
      <p:pic>
        <p:nvPicPr>
          <p:cNvPr id="18" name="图片 17"/>
          <p:cNvPicPr>
            <a:picLocks noChangeAspect="1"/>
          </p:cNvPicPr>
          <p:nvPr/>
        </p:nvPicPr>
        <p:blipFill>
          <a:blip r:embed="rId4"/>
          <a:stretch>
            <a:fillRect/>
          </a:stretch>
        </p:blipFill>
        <p:spPr>
          <a:xfrm>
            <a:off x="4188195" y="2422031"/>
            <a:ext cx="2859267" cy="1962242"/>
          </a:xfrm>
          <a:prstGeom prst="rect">
            <a:avLst/>
          </a:prstGeom>
        </p:spPr>
      </p:pic>
      <p:pic>
        <p:nvPicPr>
          <p:cNvPr id="19" name="图片 18"/>
          <p:cNvPicPr>
            <a:picLocks noChangeAspect="1"/>
          </p:cNvPicPr>
          <p:nvPr/>
        </p:nvPicPr>
        <p:blipFill>
          <a:blip r:embed="rId5"/>
          <a:stretch>
            <a:fillRect/>
          </a:stretch>
        </p:blipFill>
        <p:spPr>
          <a:xfrm>
            <a:off x="7973042" y="2432410"/>
            <a:ext cx="2689398" cy="1951863"/>
          </a:xfrm>
          <a:prstGeom prst="rect">
            <a:avLst/>
          </a:prstGeom>
        </p:spPr>
      </p:pic>
      <p:sp>
        <p:nvSpPr>
          <p:cNvPr id="20" name="右箭头 19"/>
          <p:cNvSpPr/>
          <p:nvPr/>
        </p:nvSpPr>
        <p:spPr bwMode="auto">
          <a:xfrm>
            <a:off x="3536562" y="3248710"/>
            <a:ext cx="377687" cy="292459"/>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t" latinLnBrk="0" hangingPunct="1">
              <a:lnSpc>
                <a:spcPct val="100000"/>
              </a:lnSpc>
              <a:spcBef>
                <a:spcPct val="0"/>
              </a:spcBef>
              <a:spcAft>
                <a:spcPct val="0"/>
              </a:spcAft>
              <a:buClrTx/>
              <a:buSzTx/>
              <a:buFontTx/>
              <a:buNone/>
            </a:pPr>
            <a:endParaRPr kumimoji="0" lang="zh-CN" altLang="en-US" sz="1000" b="0" i="0" u="none" strike="noStrike" cap="none" normalizeH="0" baseline="0" smtClean="0">
              <a:ln>
                <a:noFill/>
              </a:ln>
              <a:solidFill>
                <a:schemeClr val="tx1"/>
              </a:solidFill>
              <a:effectLst/>
              <a:latin typeface="FrutigerNext LT Regular" pitchFamily="34" charset="0"/>
              <a:ea typeface="宋体" panose="02010600030101010101" pitchFamily="2" charset="-122"/>
            </a:endParaRPr>
          </a:p>
        </p:txBody>
      </p:sp>
      <p:sp>
        <p:nvSpPr>
          <p:cNvPr id="21" name="右箭头 20"/>
          <p:cNvSpPr/>
          <p:nvPr/>
        </p:nvSpPr>
        <p:spPr bwMode="auto">
          <a:xfrm>
            <a:off x="7321408" y="3138197"/>
            <a:ext cx="377687" cy="292459"/>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t" latinLnBrk="0" hangingPunct="1">
              <a:lnSpc>
                <a:spcPct val="100000"/>
              </a:lnSpc>
              <a:spcBef>
                <a:spcPct val="0"/>
              </a:spcBef>
              <a:spcAft>
                <a:spcPct val="0"/>
              </a:spcAft>
              <a:buClrTx/>
              <a:buSzTx/>
              <a:buFontTx/>
              <a:buNone/>
            </a:pPr>
            <a:endParaRPr kumimoji="0" lang="zh-CN" altLang="en-US" sz="1000" b="0" i="0" u="none" strike="noStrike" cap="none" normalizeH="0" baseline="0" smtClean="0">
              <a:ln>
                <a:noFill/>
              </a:ln>
              <a:solidFill>
                <a:schemeClr val="tx1"/>
              </a:solidFill>
              <a:effectLst/>
              <a:latin typeface="FrutigerNext LT Regular" pitchFamily="34" charset="0"/>
              <a:ea typeface="宋体" panose="02010600030101010101" pitchFamily="2" charset="-122"/>
            </a:endParaRPr>
          </a:p>
        </p:txBody>
      </p:sp>
      <p:sp>
        <p:nvSpPr>
          <p:cNvPr id="22" name="矩形 21"/>
          <p:cNvSpPr/>
          <p:nvPr/>
        </p:nvSpPr>
        <p:spPr>
          <a:xfrm>
            <a:off x="644033" y="5169137"/>
            <a:ext cx="10104043" cy="880369"/>
          </a:xfrm>
          <a:prstGeom prst="rect">
            <a:avLst/>
          </a:prstGeom>
        </p:spPr>
        <p:txBody>
          <a:bodyPr wrap="square">
            <a:spAutoFit/>
          </a:bodyPr>
          <a:lstStyle/>
          <a:p>
            <a:pPr defTabSz="1001649" eaLnBrk="0" hangingPunct="0">
              <a:lnSpc>
                <a:spcPct val="150000"/>
              </a:lnSpc>
            </a:pPr>
            <a:r>
              <a:rPr lang="en-US" altLang="zh-CN" dirty="0">
                <a:solidFill>
                  <a:srgbClr val="000000"/>
                </a:solidFill>
                <a:latin typeface="Calibri" panose="020F0502020204030204" pitchFamily="34" charset="0"/>
                <a:ea typeface="微软雅黑" panose="020B0503020204020204" pitchFamily="34" charset="-122"/>
                <a:cs typeface="Calibri" panose="020F0502020204030204" pitchFamily="34" charset="0"/>
              </a:rPr>
              <a:t>Note: The MPT220 and MPT221 power button is "Confirm", the up and down of the video button is "Select"; MPT320 power button is "Confirm", the up and down of the volume button is "Select“.</a:t>
            </a:r>
            <a:endParaRPr lang="zh-CN" altLang="en-US" dirty="0">
              <a:solidFill>
                <a:srgbClr val="00000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3223340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374598"/>
            <a:ext cx="9736311" cy="601377"/>
          </a:xfrm>
        </p:spPr>
        <p:txBody>
          <a:bodyPr/>
          <a:lstStyle/>
          <a:p>
            <a:r>
              <a:rPr lang="en-US" altLang="zh-CN" sz="2800" dirty="0">
                <a:ea typeface="宋体" panose="02010600030101010101" pitchFamily="2" charset="-122"/>
              </a:rPr>
              <a:t>The </a:t>
            </a:r>
            <a:r>
              <a:rPr lang="en-US" altLang="zh-CN" sz="2800" dirty="0" smtClean="0">
                <a:ea typeface="宋体" panose="02010600030101010101" pitchFamily="2" charset="-122"/>
              </a:rPr>
              <a:t>DMSS </a:t>
            </a:r>
            <a:r>
              <a:rPr lang="en-US" altLang="zh-CN" sz="2800" dirty="0">
                <a:ea typeface="宋体" panose="02010600030101010101" pitchFamily="2" charset="-122"/>
              </a:rPr>
              <a:t>password </a:t>
            </a:r>
            <a:r>
              <a:rPr lang="en-US" altLang="zh-CN" sz="2800" dirty="0" smtClean="0">
                <a:ea typeface="宋体" panose="02010600030101010101" pitchFamily="2" charset="-122"/>
              </a:rPr>
              <a:t> </a:t>
            </a:r>
            <a:r>
              <a:rPr lang="en-US" altLang="zh-CN" sz="2800" dirty="0">
                <a:ea typeface="宋体" panose="02010600030101010101" pitchFamily="2" charset="-122"/>
              </a:rPr>
              <a:t>reset</a:t>
            </a:r>
            <a:endParaRPr lang="zh-CN" sz="2800" dirty="0">
              <a:ea typeface="宋体" panose="02010600030101010101" pitchFamily="2" charset="-122"/>
            </a:endParaRPr>
          </a:p>
        </p:txBody>
      </p:sp>
      <p:sp>
        <p:nvSpPr>
          <p:cNvPr id="4" name="矩形 3"/>
          <p:cNvSpPr/>
          <p:nvPr/>
        </p:nvSpPr>
        <p:spPr>
          <a:xfrm>
            <a:off x="414129" y="1197522"/>
            <a:ext cx="10886662" cy="2308324"/>
          </a:xfrm>
          <a:prstGeom prst="rect">
            <a:avLst/>
          </a:prstGeom>
        </p:spPr>
        <p:txBody>
          <a:bodyPr wrap="square">
            <a:spAutoFit/>
          </a:bodyPr>
          <a:lstStyle/>
          <a:p>
            <a:r>
              <a:rPr lang="en-US" altLang="zh-CN" dirty="0" smtClean="0">
                <a:latin typeface="Calibri" panose="020F0502020204030204" pitchFamily="34" charset="0"/>
                <a:cs typeface="Calibri" panose="020F0502020204030204" pitchFamily="34" charset="0"/>
              </a:rPr>
              <a:t>Step1</a:t>
            </a:r>
            <a:r>
              <a:rPr lang="en-US" altLang="zh-CN" dirty="0">
                <a:latin typeface="Calibri" panose="020F0502020204030204" pitchFamily="34" charset="0"/>
                <a:cs typeface="Calibri" panose="020F0502020204030204" pitchFamily="34" charset="0"/>
              </a:rPr>
              <a:t>: Enter the DMSS account login interface and click ‘ Forget password’.</a:t>
            </a:r>
          </a:p>
          <a:p>
            <a:endParaRPr lang="en-US" altLang="zh-CN" dirty="0" smtClean="0">
              <a:latin typeface="Calibri" panose="020F0502020204030204" pitchFamily="34" charset="0"/>
              <a:cs typeface="Calibri" panose="020F0502020204030204" pitchFamily="34" charset="0"/>
            </a:endParaRPr>
          </a:p>
          <a:p>
            <a:r>
              <a:rPr lang="en-US" altLang="zh-CN" dirty="0" smtClean="0">
                <a:latin typeface="Calibri" panose="020F0502020204030204" pitchFamily="34" charset="0"/>
                <a:cs typeface="Calibri" panose="020F0502020204030204" pitchFamily="34" charset="0"/>
              </a:rPr>
              <a:t>Step2</a:t>
            </a:r>
            <a:r>
              <a:rPr lang="zh-CN" altLang="zh-CN" dirty="0">
                <a:latin typeface="Calibri" panose="020F0502020204030204" pitchFamily="34" charset="0"/>
                <a:cs typeface="Calibri" panose="020F0502020204030204" pitchFamily="34" charset="0"/>
              </a:rPr>
              <a:t>：</a:t>
            </a:r>
            <a:r>
              <a:rPr lang="en-US" altLang="zh-CN" dirty="0">
                <a:latin typeface="Calibri" panose="020F0502020204030204" pitchFamily="34" charset="0"/>
                <a:cs typeface="Calibri" panose="020F0502020204030204" pitchFamily="34" charset="0"/>
              </a:rPr>
              <a:t>Enter the new password and click ‘Get verification code’, and the verification code will be sent to your account email</a:t>
            </a:r>
            <a:r>
              <a:rPr lang="en-US" altLang="zh-CN" dirty="0" smtClean="0">
                <a:latin typeface="Calibri" panose="020F0502020204030204" pitchFamily="34" charset="0"/>
                <a:cs typeface="Calibri" panose="020F0502020204030204" pitchFamily="34" charset="0"/>
              </a:rPr>
              <a:t>.</a:t>
            </a:r>
          </a:p>
          <a:p>
            <a:endParaRPr lang="zh-CN" altLang="zh-CN" dirty="0">
              <a:latin typeface="Calibri" panose="020F0502020204030204" pitchFamily="34" charset="0"/>
              <a:cs typeface="Calibri" panose="020F0502020204030204" pitchFamily="34" charset="0"/>
            </a:endParaRPr>
          </a:p>
          <a:p>
            <a:r>
              <a:rPr lang="en-US" altLang="zh-CN" dirty="0">
                <a:latin typeface="Calibri" panose="020F0502020204030204" pitchFamily="34" charset="0"/>
                <a:cs typeface="Calibri" panose="020F0502020204030204" pitchFamily="34" charset="0"/>
              </a:rPr>
              <a:t>Step </a:t>
            </a:r>
            <a:r>
              <a:rPr lang="en-US" altLang="zh-CN" dirty="0" smtClean="0">
                <a:latin typeface="Calibri" panose="020F0502020204030204" pitchFamily="34" charset="0"/>
                <a:cs typeface="Calibri" panose="020F0502020204030204" pitchFamily="34" charset="0"/>
              </a:rPr>
              <a:t>3</a:t>
            </a:r>
            <a:r>
              <a:rPr lang="zh-CN" altLang="zh-CN" dirty="0" smtClean="0">
                <a:latin typeface="Calibri" panose="020F0502020204030204" pitchFamily="34" charset="0"/>
                <a:cs typeface="Calibri" panose="020F0502020204030204" pitchFamily="34" charset="0"/>
              </a:rPr>
              <a:t>：</a:t>
            </a:r>
            <a:r>
              <a:rPr lang="en-US" altLang="zh-CN" dirty="0">
                <a:latin typeface="Calibri" panose="020F0502020204030204" pitchFamily="34" charset="0"/>
                <a:cs typeface="Calibri" panose="020F0502020204030204" pitchFamily="34" charset="0"/>
              </a:rPr>
              <a:t>The verification code will be sent to the account email. After entering the verification code in DMSS, reset the </a:t>
            </a:r>
            <a:r>
              <a:rPr lang="en-US" altLang="zh-CN" dirty="0" smtClean="0">
                <a:latin typeface="Calibri" panose="020F0502020204030204" pitchFamily="34" charset="0"/>
                <a:cs typeface="Calibri" panose="020F0502020204030204" pitchFamily="34" charset="0"/>
              </a:rPr>
              <a:t>password.</a:t>
            </a:r>
            <a:endParaRPr lang="zh-CN" altLang="zh-CN" dirty="0">
              <a:latin typeface="Calibri" panose="020F0502020204030204" pitchFamily="34" charset="0"/>
              <a:cs typeface="Calibri" panose="020F0502020204030204" pitchFamily="34" charset="0"/>
            </a:endParaRPr>
          </a:p>
          <a:p>
            <a:endParaRPr lang="zh-CN" altLang="en-US" dirty="0"/>
          </a:p>
        </p:txBody>
      </p:sp>
      <p:pic>
        <p:nvPicPr>
          <p:cNvPr id="8" name="图片 7"/>
          <p:cNvPicPr/>
          <p:nvPr/>
        </p:nvPicPr>
        <p:blipFill>
          <a:blip r:embed="rId3"/>
          <a:stretch>
            <a:fillRect/>
          </a:stretch>
        </p:blipFill>
        <p:spPr>
          <a:xfrm>
            <a:off x="688243" y="3627617"/>
            <a:ext cx="1329400" cy="1876176"/>
          </a:xfrm>
          <a:prstGeom prst="rect">
            <a:avLst/>
          </a:prstGeom>
        </p:spPr>
      </p:pic>
      <p:pic>
        <p:nvPicPr>
          <p:cNvPr id="9" name="图片 8"/>
          <p:cNvPicPr/>
          <p:nvPr/>
        </p:nvPicPr>
        <p:blipFill>
          <a:blip r:embed="rId4"/>
          <a:stretch>
            <a:fillRect/>
          </a:stretch>
        </p:blipFill>
        <p:spPr>
          <a:xfrm>
            <a:off x="2901189" y="3627616"/>
            <a:ext cx="1331842" cy="1876176"/>
          </a:xfrm>
          <a:prstGeom prst="rect">
            <a:avLst/>
          </a:prstGeom>
        </p:spPr>
      </p:pic>
      <p:pic>
        <p:nvPicPr>
          <p:cNvPr id="5" name="图片 4"/>
          <p:cNvPicPr>
            <a:picLocks noChangeAspect="1"/>
          </p:cNvPicPr>
          <p:nvPr/>
        </p:nvPicPr>
        <p:blipFill>
          <a:blip r:embed="rId5"/>
          <a:stretch>
            <a:fillRect/>
          </a:stretch>
        </p:blipFill>
        <p:spPr>
          <a:xfrm>
            <a:off x="5148989" y="3757948"/>
            <a:ext cx="3320704" cy="1495416"/>
          </a:xfrm>
          <a:prstGeom prst="rect">
            <a:avLst/>
          </a:prstGeom>
        </p:spPr>
      </p:pic>
      <p:pic>
        <p:nvPicPr>
          <p:cNvPr id="10" name="图片 9"/>
          <p:cNvPicPr/>
          <p:nvPr/>
        </p:nvPicPr>
        <p:blipFill>
          <a:blip r:embed="rId6"/>
          <a:stretch>
            <a:fillRect/>
          </a:stretch>
        </p:blipFill>
        <p:spPr>
          <a:xfrm>
            <a:off x="9363697" y="3627616"/>
            <a:ext cx="1380503" cy="1965630"/>
          </a:xfrm>
          <a:prstGeom prst="rect">
            <a:avLst/>
          </a:prstGeom>
        </p:spPr>
      </p:pic>
      <p:sp>
        <p:nvSpPr>
          <p:cNvPr id="6" name="右箭头 5"/>
          <p:cNvSpPr/>
          <p:nvPr/>
        </p:nvSpPr>
        <p:spPr bwMode="auto">
          <a:xfrm>
            <a:off x="2295939" y="4505656"/>
            <a:ext cx="377687" cy="292459"/>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t" latinLnBrk="0" hangingPunct="1">
              <a:lnSpc>
                <a:spcPct val="100000"/>
              </a:lnSpc>
              <a:spcBef>
                <a:spcPct val="0"/>
              </a:spcBef>
              <a:spcAft>
                <a:spcPct val="0"/>
              </a:spcAft>
              <a:buClrTx/>
              <a:buSzTx/>
              <a:buFontTx/>
              <a:buNone/>
            </a:pPr>
            <a:endParaRPr kumimoji="0" lang="zh-CN" altLang="en-US" sz="1000" b="0" i="0" u="none" strike="noStrike" cap="none" normalizeH="0" baseline="0" smtClean="0">
              <a:ln>
                <a:noFill/>
              </a:ln>
              <a:solidFill>
                <a:schemeClr val="tx1"/>
              </a:solidFill>
              <a:effectLst/>
              <a:latin typeface="FrutigerNext LT Regular" pitchFamily="34" charset="0"/>
              <a:ea typeface="宋体" panose="02010600030101010101" pitchFamily="2" charset="-122"/>
            </a:endParaRPr>
          </a:p>
        </p:txBody>
      </p:sp>
      <p:sp>
        <p:nvSpPr>
          <p:cNvPr id="12" name="右箭头 11"/>
          <p:cNvSpPr/>
          <p:nvPr/>
        </p:nvSpPr>
        <p:spPr bwMode="auto">
          <a:xfrm>
            <a:off x="8727851" y="4419474"/>
            <a:ext cx="377687" cy="292459"/>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t" latinLnBrk="0" hangingPunct="1">
              <a:lnSpc>
                <a:spcPct val="100000"/>
              </a:lnSpc>
              <a:spcBef>
                <a:spcPct val="0"/>
              </a:spcBef>
              <a:spcAft>
                <a:spcPct val="0"/>
              </a:spcAft>
              <a:buClrTx/>
              <a:buSzTx/>
              <a:buFontTx/>
              <a:buNone/>
            </a:pPr>
            <a:endParaRPr kumimoji="0" lang="zh-CN" altLang="en-US" sz="1000" b="0" i="0" u="none" strike="noStrike" cap="none" normalizeH="0" baseline="0" smtClean="0">
              <a:ln>
                <a:noFill/>
              </a:ln>
              <a:solidFill>
                <a:schemeClr val="tx1"/>
              </a:solidFill>
              <a:effectLst/>
              <a:latin typeface="FrutigerNext LT Regular" pitchFamily="34" charset="0"/>
              <a:ea typeface="宋体" panose="02010600030101010101" pitchFamily="2" charset="-122"/>
            </a:endParaRPr>
          </a:p>
        </p:txBody>
      </p:sp>
      <p:sp>
        <p:nvSpPr>
          <p:cNvPr id="13" name="右箭头 12"/>
          <p:cNvSpPr/>
          <p:nvPr/>
        </p:nvSpPr>
        <p:spPr bwMode="auto">
          <a:xfrm>
            <a:off x="4662489" y="4505656"/>
            <a:ext cx="377687" cy="292459"/>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t" latinLnBrk="0" hangingPunct="1">
              <a:lnSpc>
                <a:spcPct val="100000"/>
              </a:lnSpc>
              <a:spcBef>
                <a:spcPct val="0"/>
              </a:spcBef>
              <a:spcAft>
                <a:spcPct val="0"/>
              </a:spcAft>
              <a:buClrTx/>
              <a:buSzTx/>
              <a:buFontTx/>
              <a:buNone/>
            </a:pPr>
            <a:endParaRPr kumimoji="0" lang="zh-CN" altLang="en-US" sz="1000" b="0" i="0" u="none" strike="noStrike" cap="none" normalizeH="0" baseline="0" smtClean="0">
              <a:ln>
                <a:noFill/>
              </a:ln>
              <a:solidFill>
                <a:schemeClr val="tx1"/>
              </a:solidFill>
              <a:effectLst/>
              <a:latin typeface="FrutigerNext LT Regular" pitchFamily="34" charset="0"/>
              <a:ea typeface="宋体" panose="02010600030101010101" pitchFamily="2" charset="-122"/>
            </a:endParaRPr>
          </a:p>
        </p:txBody>
      </p:sp>
    </p:spTree>
    <p:extLst>
      <p:ext uri="{BB962C8B-B14F-4D97-AF65-F5344CB8AC3E}">
        <p14:creationId xmlns:p14="http://schemas.microsoft.com/office/powerpoint/2010/main" val="21781006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7581" y="374598"/>
            <a:ext cx="9736311" cy="601377"/>
          </a:xfrm>
        </p:spPr>
        <p:txBody>
          <a:bodyPr/>
          <a:lstStyle/>
          <a:p>
            <a:r>
              <a:rPr lang="en-US" altLang="zh-CN" sz="2800" dirty="0">
                <a:ea typeface="宋体" panose="02010600030101010101" pitchFamily="2" charset="-122"/>
              </a:rPr>
              <a:t>The </a:t>
            </a:r>
            <a:r>
              <a:rPr lang="en-US" altLang="zh-CN" sz="2800" dirty="0" smtClean="0">
                <a:ea typeface="宋体" panose="02010600030101010101" pitchFamily="2" charset="-122"/>
              </a:rPr>
              <a:t>DSS </a:t>
            </a:r>
            <a:r>
              <a:rPr lang="en-US" altLang="zh-CN" sz="2800" dirty="0">
                <a:ea typeface="宋体" panose="02010600030101010101" pitchFamily="2" charset="-122"/>
              </a:rPr>
              <a:t>password </a:t>
            </a:r>
            <a:r>
              <a:rPr lang="en-US" altLang="zh-CN" sz="2800" dirty="0" smtClean="0">
                <a:ea typeface="宋体" panose="02010600030101010101" pitchFamily="2" charset="-122"/>
              </a:rPr>
              <a:t> </a:t>
            </a:r>
            <a:r>
              <a:rPr lang="en-US" altLang="zh-CN" sz="2800" dirty="0">
                <a:ea typeface="宋体" panose="02010600030101010101" pitchFamily="2" charset="-122"/>
              </a:rPr>
              <a:t>reset</a:t>
            </a:r>
            <a:endParaRPr lang="zh-CN" sz="2800" dirty="0">
              <a:ea typeface="宋体" panose="02010600030101010101" pitchFamily="2" charset="-122"/>
            </a:endParaRPr>
          </a:p>
        </p:txBody>
      </p:sp>
      <p:sp>
        <p:nvSpPr>
          <p:cNvPr id="4" name="矩形 3"/>
          <p:cNvSpPr/>
          <p:nvPr/>
        </p:nvSpPr>
        <p:spPr>
          <a:xfrm>
            <a:off x="424877" y="1743535"/>
            <a:ext cx="11840392" cy="2031325"/>
          </a:xfrm>
          <a:prstGeom prst="rect">
            <a:avLst/>
          </a:prstGeom>
        </p:spPr>
        <p:txBody>
          <a:bodyPr wrap="square">
            <a:spAutoFit/>
          </a:bodyPr>
          <a:lstStyle/>
          <a:p>
            <a:endParaRPr lang="en-US" altLang="zh-CN" b="1" dirty="0">
              <a:latin typeface="等线" panose="02010600030101010101" pitchFamily="2" charset="-122"/>
              <a:cs typeface="Times New Roman" panose="02020603050405020304" pitchFamily="18" charset="0"/>
            </a:endParaRPr>
          </a:p>
          <a:p>
            <a:r>
              <a:rPr lang="en-US" altLang="zh-CN" dirty="0" smtClean="0">
                <a:latin typeface="Calibri" panose="020F0502020204030204" pitchFamily="34" charset="0"/>
                <a:cs typeface="Calibri" panose="020F0502020204030204" pitchFamily="34" charset="0"/>
              </a:rPr>
              <a:t>Step1</a:t>
            </a:r>
            <a:r>
              <a:rPr lang="en-US" altLang="zh-CN" dirty="0">
                <a:latin typeface="Calibri" panose="020F0502020204030204" pitchFamily="34" charset="0"/>
                <a:cs typeface="Calibri" panose="020F0502020204030204" pitchFamily="34" charset="0"/>
              </a:rPr>
              <a:t>: On the </a:t>
            </a:r>
            <a:r>
              <a:rPr lang="en-US" altLang="zh-CN" dirty="0" smtClean="0">
                <a:latin typeface="Calibri" panose="020F0502020204030204" pitchFamily="34" charset="0"/>
                <a:cs typeface="Calibri" panose="020F0502020204030204" pitchFamily="34" charset="0"/>
              </a:rPr>
              <a:t>LCD </a:t>
            </a:r>
            <a:r>
              <a:rPr lang="en-US" altLang="zh-CN" dirty="0">
                <a:latin typeface="Calibri" panose="020F0502020204030204" pitchFamily="34" charset="0"/>
                <a:cs typeface="Calibri" panose="020F0502020204030204" pitchFamily="34" charset="0"/>
              </a:rPr>
              <a:t>Panel Interface, click </a:t>
            </a:r>
            <a:r>
              <a:rPr lang="zh-CN" altLang="en-US" dirty="0" smtClean="0">
                <a:latin typeface="Calibri" panose="020F0502020204030204" pitchFamily="34" charset="0"/>
                <a:cs typeface="Calibri" panose="020F0502020204030204" pitchFamily="34" charset="0"/>
              </a:rPr>
              <a:t>‘</a:t>
            </a:r>
            <a:r>
              <a:rPr lang="en-US" altLang="zh-CN" dirty="0" smtClean="0">
                <a:latin typeface="Calibri" panose="020F0502020204030204" pitchFamily="34" charset="0"/>
                <a:cs typeface="Calibri" panose="020F0502020204030204" pitchFamily="34" charset="0"/>
              </a:rPr>
              <a:t>system </a:t>
            </a:r>
            <a:r>
              <a:rPr lang="en-US" altLang="zh-CN" dirty="0">
                <a:latin typeface="Calibri" panose="020F0502020204030204" pitchFamily="34" charset="0"/>
                <a:cs typeface="Calibri" panose="020F0502020204030204" pitchFamily="34" charset="0"/>
              </a:rPr>
              <a:t>click </a:t>
            </a:r>
            <a:r>
              <a:rPr lang="en-US" altLang="zh-CN" dirty="0" smtClean="0">
                <a:latin typeface="Calibri" panose="020F0502020204030204" pitchFamily="34" charset="0"/>
                <a:cs typeface="Calibri" panose="020F0502020204030204" pitchFamily="34" charset="0"/>
              </a:rPr>
              <a:t>‘.</a:t>
            </a:r>
          </a:p>
          <a:p>
            <a:endParaRPr lang="en-US" altLang="zh-CN" dirty="0" smtClean="0">
              <a:latin typeface="Calibri" panose="020F0502020204030204" pitchFamily="34" charset="0"/>
              <a:cs typeface="Calibri" panose="020F0502020204030204" pitchFamily="34" charset="0"/>
            </a:endParaRPr>
          </a:p>
          <a:p>
            <a:r>
              <a:rPr lang="en-US" altLang="zh-CN" dirty="0">
                <a:latin typeface="Calibri" panose="020F0502020204030204" pitchFamily="34" charset="0"/>
                <a:cs typeface="Calibri" panose="020F0502020204030204" pitchFamily="34" charset="0"/>
              </a:rPr>
              <a:t>Step 2</a:t>
            </a:r>
            <a:r>
              <a:rPr lang="zh-CN" altLang="zh-CN" dirty="0" smtClean="0">
                <a:latin typeface="Calibri" panose="020F0502020204030204" pitchFamily="34" charset="0"/>
                <a:cs typeface="Calibri" panose="020F0502020204030204" pitchFamily="34" charset="0"/>
              </a:rPr>
              <a:t>：</a:t>
            </a:r>
            <a:r>
              <a:rPr lang="en-US" altLang="zh-CN" dirty="0">
                <a:latin typeface="Calibri" panose="020F0502020204030204" pitchFamily="34" charset="0"/>
                <a:cs typeface="Calibri" panose="020F0502020204030204" pitchFamily="34" charset="0"/>
              </a:rPr>
              <a:t>In the System Management Interface, click Password. In the pop-up dialog box, click the 'OK', and then set a new password..</a:t>
            </a:r>
            <a:endParaRPr lang="en-US" altLang="zh-CN" dirty="0" smtClean="0">
              <a:latin typeface="Calibri" panose="020F0502020204030204" pitchFamily="34" charset="0"/>
              <a:cs typeface="Calibri" panose="020F0502020204030204" pitchFamily="34" charset="0"/>
            </a:endParaRPr>
          </a:p>
          <a:p>
            <a:endParaRPr lang="zh-CN" altLang="zh-CN" dirty="0"/>
          </a:p>
          <a:p>
            <a:endParaRPr lang="zh-CN" altLang="en-US" dirty="0"/>
          </a:p>
        </p:txBody>
      </p:sp>
      <p:sp>
        <p:nvSpPr>
          <p:cNvPr id="12" name="右箭头 11"/>
          <p:cNvSpPr/>
          <p:nvPr/>
        </p:nvSpPr>
        <p:spPr bwMode="auto">
          <a:xfrm>
            <a:off x="7958785" y="4396189"/>
            <a:ext cx="377687" cy="292459"/>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t" latinLnBrk="0" hangingPunct="1">
              <a:lnSpc>
                <a:spcPct val="100000"/>
              </a:lnSpc>
              <a:spcBef>
                <a:spcPct val="0"/>
              </a:spcBef>
              <a:spcAft>
                <a:spcPct val="0"/>
              </a:spcAft>
              <a:buClrTx/>
              <a:buSzTx/>
              <a:buFontTx/>
              <a:buNone/>
            </a:pPr>
            <a:endParaRPr kumimoji="0" lang="zh-CN" altLang="en-US" sz="1000" b="0" i="0" u="none" strike="noStrike" cap="none" normalizeH="0" baseline="0" smtClean="0">
              <a:ln>
                <a:noFill/>
              </a:ln>
              <a:solidFill>
                <a:schemeClr val="tx1"/>
              </a:solidFill>
              <a:effectLst/>
              <a:latin typeface="FrutigerNext LT Regular" pitchFamily="34" charset="0"/>
              <a:ea typeface="宋体" panose="02010600030101010101" pitchFamily="2" charset="-122"/>
            </a:endParaRPr>
          </a:p>
        </p:txBody>
      </p:sp>
      <p:pic>
        <p:nvPicPr>
          <p:cNvPr id="11" name="图片 10"/>
          <p:cNvPicPr/>
          <p:nvPr/>
        </p:nvPicPr>
        <p:blipFill>
          <a:blip r:embed="rId3"/>
          <a:stretch>
            <a:fillRect/>
          </a:stretch>
        </p:blipFill>
        <p:spPr>
          <a:xfrm>
            <a:off x="4990792" y="3280670"/>
            <a:ext cx="2841554" cy="2112763"/>
          </a:xfrm>
          <a:prstGeom prst="rect">
            <a:avLst/>
          </a:prstGeom>
        </p:spPr>
      </p:pic>
      <p:pic>
        <p:nvPicPr>
          <p:cNvPr id="14" name="图片 13"/>
          <p:cNvPicPr/>
          <p:nvPr/>
        </p:nvPicPr>
        <p:blipFill>
          <a:blip r:embed="rId4"/>
          <a:stretch>
            <a:fillRect/>
          </a:stretch>
        </p:blipFill>
        <p:spPr>
          <a:xfrm>
            <a:off x="8485120" y="3444959"/>
            <a:ext cx="3127375" cy="1902460"/>
          </a:xfrm>
          <a:prstGeom prst="rect">
            <a:avLst/>
          </a:prstGeom>
        </p:spPr>
      </p:pic>
      <p:sp>
        <p:nvSpPr>
          <p:cNvPr id="3" name="矩形 2"/>
          <p:cNvSpPr/>
          <p:nvPr/>
        </p:nvSpPr>
        <p:spPr>
          <a:xfrm>
            <a:off x="276566" y="5832549"/>
            <a:ext cx="10952358" cy="646331"/>
          </a:xfrm>
          <a:prstGeom prst="rect">
            <a:avLst/>
          </a:prstGeom>
        </p:spPr>
        <p:txBody>
          <a:bodyPr wrap="square">
            <a:spAutoFit/>
          </a:bodyPr>
          <a:lstStyle/>
          <a:p>
            <a:r>
              <a:rPr lang="en-US" altLang="zh-CN" dirty="0">
                <a:latin typeface="Calibri" panose="020F0502020204030204" pitchFamily="34" charset="0"/>
                <a:cs typeface="Calibri" panose="020F0502020204030204" pitchFamily="34" charset="0"/>
              </a:rPr>
              <a:t>If it is a pure software Device and the password needs to be recovered, please submit an ITR and contact technical support</a:t>
            </a:r>
            <a:endParaRPr lang="zh-CN" altLang="en-US" dirty="0">
              <a:latin typeface="Calibri" panose="020F0502020204030204" pitchFamily="34" charset="0"/>
              <a:cs typeface="Calibri" panose="020F0502020204030204" pitchFamily="34" charset="0"/>
            </a:endParaRPr>
          </a:p>
        </p:txBody>
      </p:sp>
      <p:sp>
        <p:nvSpPr>
          <p:cNvPr id="5" name="矩形 4"/>
          <p:cNvSpPr/>
          <p:nvPr/>
        </p:nvSpPr>
        <p:spPr>
          <a:xfrm>
            <a:off x="424877" y="1259985"/>
            <a:ext cx="3923190" cy="369332"/>
          </a:xfrm>
          <a:prstGeom prst="rect">
            <a:avLst/>
          </a:prstGeom>
        </p:spPr>
        <p:txBody>
          <a:bodyPr wrap="none">
            <a:spAutoFit/>
          </a:bodyPr>
          <a:lstStyle/>
          <a:p>
            <a:r>
              <a:rPr lang="en-US" altLang="zh-CN" b="1" dirty="0">
                <a:latin typeface="Calibri" panose="020F0502020204030204" pitchFamily="34" charset="0"/>
                <a:cs typeface="Calibri" panose="020F0502020204030204" pitchFamily="34" charset="0"/>
              </a:rPr>
              <a:t>Password reset of DSS all-in-one device</a:t>
            </a:r>
          </a:p>
        </p:txBody>
      </p:sp>
      <p:pic>
        <p:nvPicPr>
          <p:cNvPr id="6" name="图片 5"/>
          <p:cNvPicPr>
            <a:picLocks noChangeAspect="1"/>
          </p:cNvPicPr>
          <p:nvPr/>
        </p:nvPicPr>
        <p:blipFill>
          <a:blip r:embed="rId5"/>
          <a:stretch>
            <a:fillRect/>
          </a:stretch>
        </p:blipFill>
        <p:spPr>
          <a:xfrm>
            <a:off x="584296" y="3994732"/>
            <a:ext cx="3876675" cy="1095375"/>
          </a:xfrm>
          <a:prstGeom prst="rect">
            <a:avLst/>
          </a:prstGeom>
        </p:spPr>
      </p:pic>
      <p:sp>
        <p:nvSpPr>
          <p:cNvPr id="10" name="右箭头 9"/>
          <p:cNvSpPr/>
          <p:nvPr/>
        </p:nvSpPr>
        <p:spPr bwMode="auto">
          <a:xfrm>
            <a:off x="4528207" y="4365016"/>
            <a:ext cx="377687" cy="292459"/>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t" latinLnBrk="0" hangingPunct="1">
              <a:lnSpc>
                <a:spcPct val="100000"/>
              </a:lnSpc>
              <a:spcBef>
                <a:spcPct val="0"/>
              </a:spcBef>
              <a:spcAft>
                <a:spcPct val="0"/>
              </a:spcAft>
              <a:buClrTx/>
              <a:buSzTx/>
              <a:buFontTx/>
              <a:buNone/>
            </a:pPr>
            <a:endParaRPr kumimoji="0" lang="zh-CN" altLang="en-US" sz="1000" b="0" i="0" u="none" strike="noStrike" cap="none" normalizeH="0" baseline="0" smtClean="0">
              <a:ln>
                <a:noFill/>
              </a:ln>
              <a:solidFill>
                <a:schemeClr val="tx1"/>
              </a:solidFill>
              <a:effectLst/>
              <a:latin typeface="FrutigerNext LT Regular" pitchFamily="34" charset="0"/>
              <a:ea typeface="宋体" panose="02010600030101010101" pitchFamily="2" charset="-122"/>
            </a:endParaRPr>
          </a:p>
        </p:txBody>
      </p:sp>
    </p:spTree>
    <p:extLst>
      <p:ext uri="{BB962C8B-B14F-4D97-AF65-F5344CB8AC3E}">
        <p14:creationId xmlns:p14="http://schemas.microsoft.com/office/powerpoint/2010/main" val="38340080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ea typeface="宋体" panose="02010600030101010101" pitchFamily="2" charset="-122"/>
              </a:rPr>
              <a:t>Initialize on </a:t>
            </a:r>
            <a:r>
              <a:rPr lang="en-US" altLang="zh-CN" dirty="0"/>
              <a:t>Webpage</a:t>
            </a:r>
            <a:endParaRPr lang="zh-CN" altLang="en-US" dirty="0"/>
          </a:p>
        </p:txBody>
      </p:sp>
      <p:sp>
        <p:nvSpPr>
          <p:cNvPr id="3" name="文本占位符 2"/>
          <p:cNvSpPr>
            <a:spLocks noGrp="1"/>
          </p:cNvSpPr>
          <p:nvPr>
            <p:ph sz="quarter" idx="10"/>
          </p:nvPr>
        </p:nvSpPr>
        <p:spPr>
          <a:xfrm>
            <a:off x="617220" y="1283970"/>
            <a:ext cx="10985500" cy="5132705"/>
          </a:xfrm>
        </p:spPr>
        <p:txBody>
          <a:bodyPr/>
          <a:lstStyle/>
          <a:p>
            <a:pPr marL="0" indent="0">
              <a:buNone/>
            </a:pPr>
            <a:r>
              <a:rPr lang="en-US" altLang="zh-CN" b="1" dirty="0"/>
              <a:t>Step2</a:t>
            </a:r>
            <a:r>
              <a:rPr lang="en-US" altLang="zh-CN" dirty="0"/>
              <a:t>：End-User License Agreement - Read through the End-User License Agreement, when ready check the agreement box to enable "Next".</a:t>
            </a:r>
          </a:p>
          <a:p>
            <a:pPr marL="0" indent="0">
              <a:buNone/>
            </a:pPr>
            <a:endParaRPr lang="en-US" altLang="zh-CN" dirty="0"/>
          </a:p>
        </p:txBody>
      </p:sp>
      <p:pic>
        <p:nvPicPr>
          <p:cNvPr id="4" name="图片 3"/>
          <p:cNvPicPr>
            <a:picLocks noChangeAspect="1"/>
          </p:cNvPicPr>
          <p:nvPr/>
        </p:nvPicPr>
        <p:blipFill>
          <a:blip r:embed="rId3"/>
          <a:stretch>
            <a:fillRect/>
          </a:stretch>
        </p:blipFill>
        <p:spPr>
          <a:xfrm>
            <a:off x="1905635" y="2212975"/>
            <a:ext cx="8380730" cy="4203700"/>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anose="02010600030101010101" pitchFamily="2" charset="-122"/>
              </a:rPr>
              <a:t>Initialize on </a:t>
            </a:r>
            <a:r>
              <a:rPr lang="en-US" altLang="zh-CN" dirty="0"/>
              <a:t>Webpage</a:t>
            </a:r>
            <a:endParaRPr lang="zh-CN" altLang="en-US" dirty="0"/>
          </a:p>
        </p:txBody>
      </p:sp>
      <p:sp>
        <p:nvSpPr>
          <p:cNvPr id="3" name="文本占位符 2"/>
          <p:cNvSpPr>
            <a:spLocks noGrp="1"/>
          </p:cNvSpPr>
          <p:nvPr>
            <p:ph sz="quarter" idx="10"/>
          </p:nvPr>
        </p:nvSpPr>
        <p:spPr>
          <a:xfrm>
            <a:off x="617220" y="1283970"/>
            <a:ext cx="10985500" cy="5132705"/>
          </a:xfrm>
        </p:spPr>
        <p:txBody>
          <a:bodyPr/>
          <a:lstStyle/>
          <a:p>
            <a:pPr marL="0" indent="0">
              <a:buNone/>
            </a:pPr>
            <a:r>
              <a:rPr lang="en-US" altLang="zh-CN" b="1" dirty="0"/>
              <a:t>Step3</a:t>
            </a:r>
            <a:r>
              <a:rPr lang="en-US" altLang="zh-CN" dirty="0"/>
              <a:t>：Set the system time zone and system time according to the actual </a:t>
            </a:r>
            <a:r>
              <a:rPr lang="en-US" altLang="zh-CN" dirty="0" smtClean="0"/>
              <a:t>situation.</a:t>
            </a:r>
            <a:endParaRPr lang="en-US" altLang="zh-CN" dirty="0"/>
          </a:p>
          <a:p>
            <a:pPr marL="0" indent="0">
              <a:buNone/>
            </a:pPr>
            <a:endParaRPr lang="en-US" altLang="zh-CN" dirty="0"/>
          </a:p>
        </p:txBody>
      </p:sp>
      <p:pic>
        <p:nvPicPr>
          <p:cNvPr id="5" name="图片 4"/>
          <p:cNvPicPr>
            <a:picLocks noChangeAspect="1"/>
          </p:cNvPicPr>
          <p:nvPr/>
        </p:nvPicPr>
        <p:blipFill>
          <a:blip r:embed="rId3"/>
          <a:stretch>
            <a:fillRect/>
          </a:stretch>
        </p:blipFill>
        <p:spPr>
          <a:xfrm>
            <a:off x="1385570" y="2012950"/>
            <a:ext cx="8956675" cy="3674745"/>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anose="02010600030101010101" pitchFamily="2" charset="-122"/>
              </a:rPr>
              <a:t>Initialize on </a:t>
            </a:r>
            <a:r>
              <a:rPr lang="en-US" altLang="zh-CN" dirty="0"/>
              <a:t>Webpage</a:t>
            </a:r>
            <a:endParaRPr lang="zh-CN" altLang="en-US" dirty="0"/>
          </a:p>
        </p:txBody>
      </p:sp>
      <p:sp>
        <p:nvSpPr>
          <p:cNvPr id="3" name="文本占位符 2"/>
          <p:cNvSpPr>
            <a:spLocks noGrp="1"/>
          </p:cNvSpPr>
          <p:nvPr>
            <p:ph sz="quarter" idx="10"/>
          </p:nvPr>
        </p:nvSpPr>
        <p:spPr>
          <a:xfrm>
            <a:off x="617220" y="1283970"/>
            <a:ext cx="10985500" cy="5132705"/>
          </a:xfrm>
        </p:spPr>
        <p:txBody>
          <a:bodyPr/>
          <a:lstStyle/>
          <a:p>
            <a:pPr marL="0" indent="0">
              <a:buNone/>
            </a:pPr>
            <a:r>
              <a:rPr lang="en-US" altLang="zh-CN" b="1" dirty="0"/>
              <a:t>Step4</a:t>
            </a:r>
            <a:r>
              <a:rPr lang="en-US" altLang="zh-CN" dirty="0"/>
              <a:t>: Enter the new password and confirm it again. For the reserved Email, you do not need to select “√” (It is recommended to enter the correct Email address so that the password can be retrieved), and continue.</a:t>
            </a:r>
          </a:p>
          <a:p>
            <a:pPr marL="0" indent="0">
              <a:buNone/>
            </a:pPr>
            <a:endParaRPr lang="en-US" altLang="zh-CN" dirty="0"/>
          </a:p>
        </p:txBody>
      </p:sp>
      <p:pic>
        <p:nvPicPr>
          <p:cNvPr id="5" name="图片 4"/>
          <p:cNvPicPr>
            <a:picLocks noChangeAspect="1"/>
          </p:cNvPicPr>
          <p:nvPr/>
        </p:nvPicPr>
        <p:blipFill>
          <a:blip r:embed="rId3"/>
          <a:stretch>
            <a:fillRect/>
          </a:stretch>
        </p:blipFill>
        <p:spPr>
          <a:xfrm>
            <a:off x="2415209" y="2206579"/>
            <a:ext cx="6561689" cy="388569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ea typeface="宋体" panose="02010600030101010101" pitchFamily="2" charset="-122"/>
              </a:rPr>
              <a:t>Initialize on </a:t>
            </a:r>
            <a:r>
              <a:rPr lang="en-US" altLang="zh-CN" dirty="0"/>
              <a:t>Webpage</a:t>
            </a:r>
            <a:endParaRPr lang="zh-CN" altLang="en-US" dirty="0"/>
          </a:p>
        </p:txBody>
      </p:sp>
      <p:sp>
        <p:nvSpPr>
          <p:cNvPr id="3" name="文本占位符 2"/>
          <p:cNvSpPr>
            <a:spLocks noGrp="1"/>
          </p:cNvSpPr>
          <p:nvPr>
            <p:ph sz="quarter" idx="10"/>
          </p:nvPr>
        </p:nvSpPr>
        <p:spPr>
          <a:xfrm>
            <a:off x="617220" y="1283970"/>
            <a:ext cx="10985500" cy="5132705"/>
          </a:xfrm>
        </p:spPr>
        <p:txBody>
          <a:bodyPr/>
          <a:lstStyle/>
          <a:p>
            <a:pPr marL="0" indent="0">
              <a:buNone/>
            </a:pPr>
            <a:r>
              <a:rPr lang="en-US" altLang="zh-CN" b="1" dirty="0"/>
              <a:t>Step5</a:t>
            </a:r>
            <a:r>
              <a:rPr lang="en-US" altLang="zh-CN" dirty="0"/>
              <a:t>：Select P2P (if you need to connect to the Extranet), click Save, initialization is completed</a:t>
            </a:r>
          </a:p>
          <a:p>
            <a:pPr marL="0" indent="0">
              <a:buNone/>
            </a:pPr>
            <a:endParaRPr lang="en-US" altLang="zh-CN" dirty="0"/>
          </a:p>
        </p:txBody>
      </p:sp>
      <p:pic>
        <p:nvPicPr>
          <p:cNvPr id="5" name="图片 6"/>
          <p:cNvPicPr>
            <a:picLocks noChangeAspect="1"/>
          </p:cNvPicPr>
          <p:nvPr/>
        </p:nvPicPr>
        <p:blipFill>
          <a:blip r:embed="rId3"/>
          <a:stretch>
            <a:fillRect/>
          </a:stretch>
        </p:blipFill>
        <p:spPr>
          <a:xfrm>
            <a:off x="1715770" y="1797050"/>
            <a:ext cx="8030210" cy="4551680"/>
          </a:xfrm>
          <a:prstGeom prst="rect">
            <a:avLst/>
          </a:prstGeom>
          <a:noFill/>
          <a:ln>
            <a:noFill/>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125,&quot;width&quot;:830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08,&quot;width&quot;:846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436,&quot;width&quot;:10523}"/>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15,&quot;width&quot;:504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200,&quot;width&quot;:11445}"/>
</p:tagLst>
</file>

<file path=ppt/theme/theme1.xml><?xml version="1.0" encoding="utf-8"?>
<a:theme xmlns:a="http://schemas.openxmlformats.org/drawingml/2006/main" name="课程开发母版V1.1">
  <a:themeElements>
    <a:clrScheme name="default 6">
      <a:dk1>
        <a:srgbClr val="000000"/>
      </a:dk1>
      <a:lt1>
        <a:srgbClr val="FFFFFF"/>
      </a:lt1>
      <a:dk2>
        <a:srgbClr val="990000"/>
      </a:dk2>
      <a:lt2>
        <a:srgbClr val="CCCCCC"/>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fontScheme name="015b51ks">
      <a:majorFont>
        <a:latin typeface="Segoe UI"/>
        <a:ea typeface="Segoe UI"/>
        <a:cs typeface=""/>
      </a:majorFont>
      <a:minorFont>
        <a:latin typeface="Segoe UI"/>
        <a:ea typeface="Segoe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t" latinLnBrk="0" hangingPunct="1">
          <a:lnSpc>
            <a:spcPct val="100000"/>
          </a:lnSpc>
          <a:spcBef>
            <a:spcPct val="0"/>
          </a:spcBef>
          <a:spcAft>
            <a:spcPct val="0"/>
          </a:spcAft>
          <a:buClrTx/>
          <a:buSzTx/>
          <a:buFontTx/>
          <a:buNone/>
          <a:defRPr kumimoji="0" lang="zh-CN" altLang="en-US" sz="1000" b="0" i="0" u="none" strike="noStrike" cap="none" normalizeH="0" baseline="0" smtClean="0">
            <a:ln>
              <a:noFill/>
            </a:ln>
            <a:solidFill>
              <a:schemeClr val="tx1"/>
            </a:solidFill>
            <a:effectLst/>
            <a:latin typeface="FrutigerNext LT Regular" pitchFamily="34" charset="0"/>
            <a:ea typeface="宋体" panose="02010600030101010101" pitchFamily="2" charset="-122"/>
          </a:defRPr>
        </a:defPPr>
      </a:lstStyle>
    </a:spDef>
    <a:lnDef>
      <a:spPr bwMode="auto">
        <a:solidFill>
          <a:schemeClr val="accent1"/>
        </a:solidFill>
        <a:ln w="9525" cap="flat" cmpd="sng" algn="ctr">
          <a:solidFill>
            <a:schemeClr val="tx1"/>
          </a:solidFill>
          <a:prstDash val="solid"/>
          <a:round/>
          <a:headEnd type="none" w="med" len="med"/>
          <a:tailEnd type="none" w="med" len="med"/>
        </a:ln>
      </a:spPr>
      <a:bodyPr/>
      <a:lstStyle/>
    </a:lnDef>
    <a:txDef>
      <a:spPr bwMode="auto">
        <a:noFill/>
        <a:ln w="9525">
          <a:noFill/>
          <a:miter lim="800000"/>
        </a:ln>
      </a:spPr>
      <a:bodyPr wrap="none" lIns="99980" tIns="49986" rIns="99980" bIns="49986">
        <a:spAutoFit/>
      </a:bodyPr>
      <a:lstStyle>
        <a:defPPr algn="ctr" defTabSz="1001395" eaLnBrk="0" hangingPunct="0">
          <a:defRPr sz="1400" dirty="0" smtClean="0">
            <a:solidFill>
              <a:srgbClr val="000000"/>
            </a:solidFill>
            <a:latin typeface="+mn-lt"/>
            <a:ea typeface="+mn-ea"/>
            <a:cs typeface="Arial" panose="020B0604020202020204" pitchFamily="34" charset="0"/>
          </a:defRPr>
        </a:defPPr>
      </a:lstStyle>
    </a:txDef>
  </a:objectDefaults>
  <a:extraClrSchemeLst>
    <a:extraClrScheme>
      <a:clrScheme name="default 1">
        <a:dk1>
          <a:srgbClr val="000000"/>
        </a:dk1>
        <a:lt1>
          <a:srgbClr val="FFFFFF"/>
        </a:lt1>
        <a:dk2>
          <a:srgbClr val="990000"/>
        </a:dk2>
        <a:lt2>
          <a:srgbClr val="CCCCCC"/>
        </a:lt2>
        <a:accent1>
          <a:srgbClr val="99CCCC"/>
        </a:accent1>
        <a:accent2>
          <a:srgbClr val="990000"/>
        </a:accent2>
        <a:accent3>
          <a:srgbClr val="FFFFFF"/>
        </a:accent3>
        <a:accent4>
          <a:srgbClr val="000000"/>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CCCCCC"/>
        </a:lt2>
        <a:accent1>
          <a:srgbClr val="CCFF99"/>
        </a:accent1>
        <a:accent2>
          <a:srgbClr val="990000"/>
        </a:accent2>
        <a:accent3>
          <a:srgbClr val="FFFFFF"/>
        </a:accent3>
        <a:accent4>
          <a:srgbClr val="000000"/>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CCCCCC"/>
        </a:lt2>
        <a:accent1>
          <a:srgbClr val="FFCC99"/>
        </a:accent1>
        <a:accent2>
          <a:srgbClr val="990000"/>
        </a:accent2>
        <a:accent3>
          <a:srgbClr val="FFFFFF"/>
        </a:accent3>
        <a:accent4>
          <a:srgbClr val="000000"/>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CCCCCC"/>
        </a:lt2>
        <a:accent1>
          <a:srgbClr val="FF9900"/>
        </a:accent1>
        <a:accent2>
          <a:srgbClr val="990000"/>
        </a:accent2>
        <a:accent3>
          <a:srgbClr val="FFFFFF"/>
        </a:accent3>
        <a:accent4>
          <a:srgbClr val="000000"/>
        </a:accent4>
        <a:accent5>
          <a:srgbClr val="FFCAAA"/>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CCCCCC"/>
        </a:lt2>
        <a:accent1>
          <a:srgbClr val="CCCCFF"/>
        </a:accent1>
        <a:accent2>
          <a:srgbClr val="990000"/>
        </a:accent2>
        <a:accent3>
          <a:srgbClr val="FFFFFF"/>
        </a:accent3>
        <a:accent4>
          <a:srgbClr val="000000"/>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CCCCCC"/>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7500</TotalTime>
  <Words>4176</Words>
  <Application>Microsoft Office PowerPoint</Application>
  <PresentationFormat>Widescreen</PresentationFormat>
  <Paragraphs>310</Paragraphs>
  <Slides>60</Slides>
  <Notes>56</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60</vt:i4>
      </vt:variant>
    </vt:vector>
  </HeadingPairs>
  <TitlesOfParts>
    <vt:vector size="77" baseType="lpstr">
      <vt:lpstr>等线</vt:lpstr>
      <vt:lpstr>微软雅黑</vt:lpstr>
      <vt:lpstr>MS PGothic</vt:lpstr>
      <vt:lpstr>黑体</vt:lpstr>
      <vt:lpstr>宋体</vt:lpstr>
      <vt:lpstr>华文细黑</vt:lpstr>
      <vt:lpstr>Arial</vt:lpstr>
      <vt:lpstr>Calibri</vt:lpstr>
      <vt:lpstr>FrutigerNext LT Medium</vt:lpstr>
      <vt:lpstr>FrutigerNext LT Regular</vt:lpstr>
      <vt:lpstr>Segoe UI</vt:lpstr>
      <vt:lpstr>Times New Roman</vt:lpstr>
      <vt:lpstr>Wingdings</vt:lpstr>
      <vt:lpstr>张海山锐线体简</vt:lpstr>
      <vt:lpstr>课程开发母版V1.1</vt:lpstr>
      <vt:lpstr>包装程序外壳对象</vt:lpstr>
      <vt:lpstr>文档</vt:lpstr>
      <vt:lpstr>PowerPoint Presentation</vt:lpstr>
      <vt:lpstr>Objectives</vt:lpstr>
      <vt:lpstr>PowerPoint Presentation</vt:lpstr>
      <vt:lpstr>Initialization function introduction</vt:lpstr>
      <vt:lpstr>Initialize on Webpage</vt:lpstr>
      <vt:lpstr>Initialize on Webpage</vt:lpstr>
      <vt:lpstr>Initialize on Webpage</vt:lpstr>
      <vt:lpstr>Initialize on Webpage</vt:lpstr>
      <vt:lpstr>Initialize on Webpage</vt:lpstr>
      <vt:lpstr>Initialize on Webpage</vt:lpstr>
      <vt:lpstr>Initialize on Webpage</vt:lpstr>
      <vt:lpstr>Initialize on Webpage</vt:lpstr>
      <vt:lpstr>Initialize on Webpage</vt:lpstr>
      <vt:lpstr>Initialize on ConfigTool</vt:lpstr>
      <vt:lpstr>Initialize on ConfigTool</vt:lpstr>
      <vt:lpstr>Initialize on ConfigTool</vt:lpstr>
      <vt:lpstr>Initialize on ConfigTool</vt:lpstr>
      <vt:lpstr>PowerPoint Presentation</vt:lpstr>
      <vt:lpstr>Reset on Webpage</vt:lpstr>
      <vt:lpstr>Reset on Webpage</vt:lpstr>
      <vt:lpstr>Reset on Webpage</vt:lpstr>
      <vt:lpstr>Reset on Webpage</vt:lpstr>
      <vt:lpstr>Reset on Webpage</vt:lpstr>
      <vt:lpstr>Reset on Webpage</vt:lpstr>
      <vt:lpstr>Reset on ConfigTool</vt:lpstr>
      <vt:lpstr>Reset on ConfigTool</vt:lpstr>
      <vt:lpstr>Reset on ConfigTool</vt:lpstr>
      <vt:lpstr>Reset on ConfigTool</vt:lpstr>
      <vt:lpstr>Reset on ConfigTool</vt:lpstr>
      <vt:lpstr>Hardware recovery</vt:lpstr>
      <vt:lpstr>PowerPoint Presentation</vt:lpstr>
      <vt:lpstr>Local reset</vt:lpstr>
      <vt:lpstr>Local reset</vt:lpstr>
      <vt:lpstr>Local reset</vt:lpstr>
      <vt:lpstr>Local reset</vt:lpstr>
      <vt:lpstr>Hardware Recovery</vt:lpstr>
      <vt:lpstr>Device binding DMSS account reset</vt:lpstr>
      <vt:lpstr>Device binding DMSS account reset</vt:lpstr>
      <vt:lpstr>Device binding DMSS account reset</vt:lpstr>
      <vt:lpstr>Device binding DMSS account reset</vt:lpstr>
      <vt:lpstr>The decoder password  reset</vt:lpstr>
      <vt:lpstr>The matrix password  reset</vt:lpstr>
      <vt:lpstr>Keyboard password reset</vt:lpstr>
      <vt:lpstr>The EVS password  reset</vt:lpstr>
      <vt:lpstr>The EVS password  reset</vt:lpstr>
      <vt:lpstr>The IVSS password  reset</vt:lpstr>
      <vt:lpstr>PowerPoint Presentation</vt:lpstr>
      <vt:lpstr>Password reset for VDP devices </vt:lpstr>
      <vt:lpstr>VDP devices password  reset</vt:lpstr>
      <vt:lpstr>The VDP password  reset</vt:lpstr>
      <vt:lpstr>The VDP password  reset</vt:lpstr>
      <vt:lpstr>The VDP password  reset</vt:lpstr>
      <vt:lpstr>Reset the password of the access controller</vt:lpstr>
      <vt:lpstr>Reset the password for Time Attendance</vt:lpstr>
      <vt:lpstr>PowerPoint Presentation</vt:lpstr>
      <vt:lpstr>The MPT password  reset</vt:lpstr>
      <vt:lpstr>The MPT password  reset</vt:lpstr>
      <vt:lpstr>The DMSS password  reset</vt:lpstr>
      <vt:lpstr>The DSS password  reset</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袁也</dc:creator>
  <cp:lastModifiedBy>John Zachariakis</cp:lastModifiedBy>
  <cp:revision>450</cp:revision>
  <cp:lastPrinted>2019-02-20T02:11:00Z</cp:lastPrinted>
  <dcterms:created xsi:type="dcterms:W3CDTF">2018-08-09T02:57:00Z</dcterms:created>
  <dcterms:modified xsi:type="dcterms:W3CDTF">2024-05-14T21:14:25Z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SEDS_HWMT_74fdc245">
    <vt:lpwstr>f24517dc_mFV0yj84Kik3P8pNkXv5rUpudeU=_8QYrr2VhfDA3PNNNkXX9rGn9TSjyUxhD4J5m4AgyRuUqMlT5CpwBxRNSw3NL2Zoytsh4GzNjW5Rxeor6oZLp/EBOAQ==_588c47e5</vt:lpwstr>
  </property>
  <property fmtid="{D5CDD505-2E9C-101B-9397-08002B2CF9AE}" pid="3" name="ICV">
    <vt:lpwstr>9CF80903C3AC41948F1630505FB9533A</vt:lpwstr>
  </property>
  <property fmtid="{D5CDD505-2E9C-101B-9397-08002B2CF9AE}" pid="4" name="KSOProductBuildVer">
    <vt:lpwstr>2052-11.1.0.10667</vt:lpwstr>
  </property>
  <property fmtid="{D5CDD505-2E9C-101B-9397-08002B2CF9AE}" pid="5" name="GSEDS_TWMT">
    <vt:lpwstr>d46a6755_b77b54e0_05f6c2c977cd239cbdf770238bc8e8c0cf09f2ec44d8c80b2c85c811ac781bf5</vt:lpwstr>
  </property>
  <property fmtid="{D5CDD505-2E9C-101B-9397-08002B2CF9AE}" pid="6" name="GSEDS_HWMT_d46a6755">
    <vt:lpwstr>f2446e11_mFV3xj84Jyk3O8pPkXv8qlup0wQ=_8QYrr1ZNQU9SQbpSknWcrJdEP/bC9hN9eY86hWWpx8Arlv8MXTTkUeUVBMb1k0qQHpepzLZ7E9O7GRqjZg+/jV9+VP9cvg==_2b1173bd</vt:lpwstr>
  </property>
</Properties>
</file>